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70" r:id="rId4"/>
    <p:sldId id="258" r:id="rId5"/>
    <p:sldId id="267" r:id="rId6"/>
    <p:sldId id="266" r:id="rId7"/>
    <p:sldId id="268" r:id="rId8"/>
    <p:sldId id="269" r:id="rId9"/>
    <p:sldId id="272" r:id="rId10"/>
    <p:sldId id="274" r:id="rId11"/>
    <p:sldId id="273" r:id="rId12"/>
    <p:sldId id="275" r:id="rId13"/>
    <p:sldId id="276" r:id="rId14"/>
    <p:sldId id="271" r:id="rId15"/>
    <p:sldId id="260" r:id="rId16"/>
    <p:sldId id="281" r:id="rId17"/>
    <p:sldId id="282" r:id="rId18"/>
    <p:sldId id="283" r:id="rId19"/>
    <p:sldId id="285" r:id="rId20"/>
    <p:sldId id="286" r:id="rId21"/>
    <p:sldId id="261" r:id="rId22"/>
    <p:sldId id="277" r:id="rId23"/>
    <p:sldId id="287" r:id="rId24"/>
    <p:sldId id="288" r:id="rId25"/>
    <p:sldId id="289" r:id="rId26"/>
    <p:sldId id="278" r:id="rId27"/>
    <p:sldId id="279" r:id="rId28"/>
    <p:sldId id="290" r:id="rId29"/>
    <p:sldId id="291" r:id="rId30"/>
    <p:sldId id="280" r:id="rId31"/>
    <p:sldId id="295" r:id="rId32"/>
    <p:sldId id="292"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DC1C4"/>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1701" autoAdjust="0"/>
  </p:normalViewPr>
  <p:slideViewPr>
    <p:cSldViewPr snapToGrid="0">
      <p:cViewPr varScale="1">
        <p:scale>
          <a:sx n="119" d="100"/>
          <a:sy n="119" d="100"/>
        </p:scale>
        <p:origin x="270"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png>
</file>

<file path=ppt/media/image21.png>
</file>

<file path=ppt/media/image22.jpg>
</file>

<file path=ppt/media/image23.jpg>
</file>

<file path=ppt/media/image24.jpg>
</file>

<file path=ppt/media/image25.png>
</file>

<file path=ppt/media/image26.jpg>
</file>

<file path=ppt/media/image27.jpg>
</file>

<file path=ppt/media/image28.png>
</file>

<file path=ppt/media/image29.png>
</file>

<file path=ppt/media/image3.jpg>
</file>

<file path=ppt/media/image30.png>
</file>

<file path=ppt/media/image31.png>
</file>

<file path=ppt/media/image32.svg>
</file>

<file path=ppt/media/image4.jpg>
</file>

<file path=ppt/media/image5.jpg>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AFCBE5-50C2-D2D4-223A-6E60AEC405A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6CF42CD-F7D0-0727-408A-A5CB60FF2A6A}"/>
              </a:ext>
            </a:extLst>
          </p:cNvPr>
          <p:cNvSpPr>
            <a:spLocks noGrp="1"/>
          </p:cNvSpPr>
          <p:nvPr>
            <p:ph type="subTitle" idx="1"/>
          </p:nvPr>
        </p:nvSpPr>
        <p:spPr>
          <a:xfrm>
            <a:off x="1524000" y="3602038"/>
            <a:ext cx="9144000" cy="1655762"/>
          </a:xfr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B9EAA71B-FEA4-3615-0EE5-8B3CD9D23C39}"/>
              </a:ext>
            </a:extLst>
          </p:cNvPr>
          <p:cNvSpPr>
            <a:spLocks noGrp="1"/>
          </p:cNvSpPr>
          <p:nvPr>
            <p:ph type="dt" sz="half" idx="10"/>
          </p:nvPr>
        </p:nvSpPr>
        <p:spPr/>
        <p:txBody>
          <a:bodyPr/>
          <a:lstStyle/>
          <a:p>
            <a:fld id="{4657C0D4-D9B7-4952-8C93-D5931BEF86BE}" type="datetimeFigureOut">
              <a:rPr lang="en-IN" smtClean="0"/>
              <a:t>06-12-2024</a:t>
            </a:fld>
            <a:endParaRPr lang="en-IN"/>
          </a:p>
        </p:txBody>
      </p:sp>
      <p:sp>
        <p:nvSpPr>
          <p:cNvPr id="5" name="Footer Placeholder 4">
            <a:extLst>
              <a:ext uri="{FF2B5EF4-FFF2-40B4-BE49-F238E27FC236}">
                <a16:creationId xmlns:a16="http://schemas.microsoft.com/office/drawing/2014/main" id="{2FAE0E0C-F1BB-943B-E300-48C24B74E04C}"/>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2491B43-F499-F29E-7D6C-8F17FEEA6C0E}"/>
              </a:ext>
            </a:extLst>
          </p:cNvPr>
          <p:cNvSpPr>
            <a:spLocks noGrp="1"/>
          </p:cNvSpPr>
          <p:nvPr>
            <p:ph type="sldNum" sz="quarter" idx="12"/>
          </p:nvPr>
        </p:nvSpPr>
        <p:spPr/>
        <p:txBody>
          <a:bodyPr/>
          <a:lstStyle/>
          <a:p>
            <a:fld id="{07FAE04E-35C9-42CA-AE80-C407B5A6EE4E}" type="slidenum">
              <a:rPr lang="en-IN" smtClean="0"/>
              <a:t>‹#›</a:t>
            </a:fld>
            <a:endParaRPr lang="en-IN"/>
          </a:p>
        </p:txBody>
      </p:sp>
    </p:spTree>
    <p:extLst>
      <p:ext uri="{BB962C8B-B14F-4D97-AF65-F5344CB8AC3E}">
        <p14:creationId xmlns:p14="http://schemas.microsoft.com/office/powerpoint/2010/main" val="7188840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B960D4-60B7-BF20-B54F-62F2D6E7211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66F1AF61-D459-8229-1951-8C19BA2DC4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6EAEF909-C0A9-CAF5-795B-2CECA079968D}"/>
              </a:ext>
            </a:extLst>
          </p:cNvPr>
          <p:cNvSpPr>
            <a:spLocks noGrp="1"/>
          </p:cNvSpPr>
          <p:nvPr>
            <p:ph type="dt" sz="half" idx="10"/>
          </p:nvPr>
        </p:nvSpPr>
        <p:spPr/>
        <p:txBody>
          <a:bodyPr/>
          <a:lstStyle/>
          <a:p>
            <a:fld id="{4657C0D4-D9B7-4952-8C93-D5931BEF86BE}" type="datetimeFigureOut">
              <a:rPr lang="en-IN" smtClean="0"/>
              <a:t>06-12-2024</a:t>
            </a:fld>
            <a:endParaRPr lang="en-IN"/>
          </a:p>
        </p:txBody>
      </p:sp>
      <p:sp>
        <p:nvSpPr>
          <p:cNvPr id="5" name="Footer Placeholder 4">
            <a:extLst>
              <a:ext uri="{FF2B5EF4-FFF2-40B4-BE49-F238E27FC236}">
                <a16:creationId xmlns:a16="http://schemas.microsoft.com/office/drawing/2014/main" id="{372A4B4C-5EC0-A670-DB37-69F2A6355DCA}"/>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71CD5901-361D-A1C6-6D0E-C5EB91A67C68}"/>
              </a:ext>
            </a:extLst>
          </p:cNvPr>
          <p:cNvSpPr>
            <a:spLocks noGrp="1"/>
          </p:cNvSpPr>
          <p:nvPr>
            <p:ph type="sldNum" sz="quarter" idx="12"/>
          </p:nvPr>
        </p:nvSpPr>
        <p:spPr/>
        <p:txBody>
          <a:bodyPr/>
          <a:lstStyle/>
          <a:p>
            <a:fld id="{07FAE04E-35C9-42CA-AE80-C407B5A6EE4E}" type="slidenum">
              <a:rPr lang="en-IN" smtClean="0"/>
              <a:t>‹#›</a:t>
            </a:fld>
            <a:endParaRPr lang="en-IN"/>
          </a:p>
        </p:txBody>
      </p:sp>
    </p:spTree>
    <p:extLst>
      <p:ext uri="{BB962C8B-B14F-4D97-AF65-F5344CB8AC3E}">
        <p14:creationId xmlns:p14="http://schemas.microsoft.com/office/powerpoint/2010/main" val="27123194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40370B-BD65-7CF4-F41A-C676F6167FC5}"/>
              </a:ext>
            </a:extLst>
          </p:cNvPr>
          <p:cNvSpPr>
            <a:spLocks noGrp="1"/>
          </p:cNvSpPr>
          <p:nvPr>
            <p:ph type="title" orient="vert"/>
          </p:nvPr>
        </p:nvSpPr>
        <p:spPr>
          <a:xfrm>
            <a:off x="8724901"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3ECC2BD0-7D79-5E35-650E-46456E9981FB}"/>
              </a:ext>
            </a:extLst>
          </p:cNvPr>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F69A136-B173-B3A0-F1A4-58CC0441EDE4}"/>
              </a:ext>
            </a:extLst>
          </p:cNvPr>
          <p:cNvSpPr>
            <a:spLocks noGrp="1"/>
          </p:cNvSpPr>
          <p:nvPr>
            <p:ph type="dt" sz="half" idx="10"/>
          </p:nvPr>
        </p:nvSpPr>
        <p:spPr/>
        <p:txBody>
          <a:bodyPr/>
          <a:lstStyle/>
          <a:p>
            <a:fld id="{4657C0D4-D9B7-4952-8C93-D5931BEF86BE}" type="datetimeFigureOut">
              <a:rPr lang="en-IN" smtClean="0"/>
              <a:t>06-12-2024</a:t>
            </a:fld>
            <a:endParaRPr lang="en-IN"/>
          </a:p>
        </p:txBody>
      </p:sp>
      <p:sp>
        <p:nvSpPr>
          <p:cNvPr id="5" name="Footer Placeholder 4">
            <a:extLst>
              <a:ext uri="{FF2B5EF4-FFF2-40B4-BE49-F238E27FC236}">
                <a16:creationId xmlns:a16="http://schemas.microsoft.com/office/drawing/2014/main" id="{20265FC9-D4DB-7D56-DA29-82661E5770A6}"/>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0270334-F053-510C-6593-B7BA1BD20CDF}"/>
              </a:ext>
            </a:extLst>
          </p:cNvPr>
          <p:cNvSpPr>
            <a:spLocks noGrp="1"/>
          </p:cNvSpPr>
          <p:nvPr>
            <p:ph type="sldNum" sz="quarter" idx="12"/>
          </p:nvPr>
        </p:nvSpPr>
        <p:spPr/>
        <p:txBody>
          <a:bodyPr/>
          <a:lstStyle/>
          <a:p>
            <a:fld id="{07FAE04E-35C9-42CA-AE80-C407B5A6EE4E}" type="slidenum">
              <a:rPr lang="en-IN" smtClean="0"/>
              <a:t>‹#›</a:t>
            </a:fld>
            <a:endParaRPr lang="en-IN"/>
          </a:p>
        </p:txBody>
      </p:sp>
    </p:spTree>
    <p:extLst>
      <p:ext uri="{BB962C8B-B14F-4D97-AF65-F5344CB8AC3E}">
        <p14:creationId xmlns:p14="http://schemas.microsoft.com/office/powerpoint/2010/main" val="2561631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03D121-491D-EC7B-A1F5-43EE18653004}"/>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9130986F-11EA-940D-427C-F18B11959A0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EEA9DEC-D53A-3BBB-0E0D-4028A95A1546}"/>
              </a:ext>
            </a:extLst>
          </p:cNvPr>
          <p:cNvSpPr>
            <a:spLocks noGrp="1"/>
          </p:cNvSpPr>
          <p:nvPr>
            <p:ph type="dt" sz="half" idx="10"/>
          </p:nvPr>
        </p:nvSpPr>
        <p:spPr/>
        <p:txBody>
          <a:bodyPr/>
          <a:lstStyle/>
          <a:p>
            <a:fld id="{4657C0D4-D9B7-4952-8C93-D5931BEF86BE}" type="datetimeFigureOut">
              <a:rPr lang="en-IN" smtClean="0"/>
              <a:t>06-12-2024</a:t>
            </a:fld>
            <a:endParaRPr lang="en-IN"/>
          </a:p>
        </p:txBody>
      </p:sp>
      <p:sp>
        <p:nvSpPr>
          <p:cNvPr id="5" name="Footer Placeholder 4">
            <a:extLst>
              <a:ext uri="{FF2B5EF4-FFF2-40B4-BE49-F238E27FC236}">
                <a16:creationId xmlns:a16="http://schemas.microsoft.com/office/drawing/2014/main" id="{CB6522EC-7B9F-8B39-DBB8-CFA95138767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48EAD7C1-DC33-9C0A-A9F0-A0886313E0BA}"/>
              </a:ext>
            </a:extLst>
          </p:cNvPr>
          <p:cNvSpPr>
            <a:spLocks noGrp="1"/>
          </p:cNvSpPr>
          <p:nvPr>
            <p:ph type="sldNum" sz="quarter" idx="12"/>
          </p:nvPr>
        </p:nvSpPr>
        <p:spPr/>
        <p:txBody>
          <a:bodyPr/>
          <a:lstStyle/>
          <a:p>
            <a:fld id="{07FAE04E-35C9-42CA-AE80-C407B5A6EE4E}" type="slidenum">
              <a:rPr lang="en-IN" smtClean="0"/>
              <a:t>‹#›</a:t>
            </a:fld>
            <a:endParaRPr lang="en-IN"/>
          </a:p>
        </p:txBody>
      </p:sp>
    </p:spTree>
    <p:extLst>
      <p:ext uri="{BB962C8B-B14F-4D97-AF65-F5344CB8AC3E}">
        <p14:creationId xmlns:p14="http://schemas.microsoft.com/office/powerpoint/2010/main" val="339408805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25A5B1-1406-F989-F4CB-9E7FD60DB6B8}"/>
              </a:ext>
            </a:extLst>
          </p:cNvPr>
          <p:cNvSpPr>
            <a:spLocks noGrp="1"/>
          </p:cNvSpPr>
          <p:nvPr>
            <p:ph type="title"/>
          </p:nvPr>
        </p:nvSpPr>
        <p:spPr>
          <a:xfrm>
            <a:off x="831851" y="1709740"/>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3F7DE4AA-CC79-8629-DE88-876AFE19EF76}"/>
              </a:ext>
            </a:extLst>
          </p:cNvPr>
          <p:cNvSpPr>
            <a:spLocks noGrp="1"/>
          </p:cNvSpPr>
          <p:nvPr>
            <p:ph type="body" idx="1"/>
          </p:nvPr>
        </p:nvSpPr>
        <p:spPr>
          <a:xfrm>
            <a:off x="831851" y="4589465"/>
            <a:ext cx="10515600" cy="1500187"/>
          </a:xfr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38CE061-C58A-2096-8139-74CF31E83865}"/>
              </a:ext>
            </a:extLst>
          </p:cNvPr>
          <p:cNvSpPr>
            <a:spLocks noGrp="1"/>
          </p:cNvSpPr>
          <p:nvPr>
            <p:ph type="dt" sz="half" idx="10"/>
          </p:nvPr>
        </p:nvSpPr>
        <p:spPr/>
        <p:txBody>
          <a:bodyPr/>
          <a:lstStyle/>
          <a:p>
            <a:fld id="{4657C0D4-D9B7-4952-8C93-D5931BEF86BE}" type="datetimeFigureOut">
              <a:rPr lang="en-IN" smtClean="0"/>
              <a:t>06-12-2024</a:t>
            </a:fld>
            <a:endParaRPr lang="en-IN"/>
          </a:p>
        </p:txBody>
      </p:sp>
      <p:sp>
        <p:nvSpPr>
          <p:cNvPr id="5" name="Footer Placeholder 4">
            <a:extLst>
              <a:ext uri="{FF2B5EF4-FFF2-40B4-BE49-F238E27FC236}">
                <a16:creationId xmlns:a16="http://schemas.microsoft.com/office/drawing/2014/main" id="{3B56E42A-6DB1-4A4B-DCA6-5B21AF8E070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C530028-600F-5AD5-4B3A-3536FE2DEF12}"/>
              </a:ext>
            </a:extLst>
          </p:cNvPr>
          <p:cNvSpPr>
            <a:spLocks noGrp="1"/>
          </p:cNvSpPr>
          <p:nvPr>
            <p:ph type="sldNum" sz="quarter" idx="12"/>
          </p:nvPr>
        </p:nvSpPr>
        <p:spPr/>
        <p:txBody>
          <a:bodyPr/>
          <a:lstStyle/>
          <a:p>
            <a:fld id="{07FAE04E-35C9-42CA-AE80-C407B5A6EE4E}" type="slidenum">
              <a:rPr lang="en-IN" smtClean="0"/>
              <a:t>‹#›</a:t>
            </a:fld>
            <a:endParaRPr lang="en-IN"/>
          </a:p>
        </p:txBody>
      </p:sp>
    </p:spTree>
    <p:extLst>
      <p:ext uri="{BB962C8B-B14F-4D97-AF65-F5344CB8AC3E}">
        <p14:creationId xmlns:p14="http://schemas.microsoft.com/office/powerpoint/2010/main" val="8223552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24A537-C7FB-86F8-197E-0A66E5F7C990}"/>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27F36FDA-C705-7DAC-527D-6E745D671F4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96BB943F-C457-73C4-3AFC-116909A7FCC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78C205F1-5113-6D86-9C3F-7B5F3E7EB606}"/>
              </a:ext>
            </a:extLst>
          </p:cNvPr>
          <p:cNvSpPr>
            <a:spLocks noGrp="1"/>
          </p:cNvSpPr>
          <p:nvPr>
            <p:ph type="dt" sz="half" idx="10"/>
          </p:nvPr>
        </p:nvSpPr>
        <p:spPr/>
        <p:txBody>
          <a:bodyPr/>
          <a:lstStyle/>
          <a:p>
            <a:fld id="{4657C0D4-D9B7-4952-8C93-D5931BEF86BE}" type="datetimeFigureOut">
              <a:rPr lang="en-IN" smtClean="0"/>
              <a:t>06-12-2024</a:t>
            </a:fld>
            <a:endParaRPr lang="en-IN"/>
          </a:p>
        </p:txBody>
      </p:sp>
      <p:sp>
        <p:nvSpPr>
          <p:cNvPr id="6" name="Footer Placeholder 5">
            <a:extLst>
              <a:ext uri="{FF2B5EF4-FFF2-40B4-BE49-F238E27FC236}">
                <a16:creationId xmlns:a16="http://schemas.microsoft.com/office/drawing/2014/main" id="{0B8572E3-727E-D778-C367-87AAD2085B6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33350D4-313A-C920-2C76-5C56C0149152}"/>
              </a:ext>
            </a:extLst>
          </p:cNvPr>
          <p:cNvSpPr>
            <a:spLocks noGrp="1"/>
          </p:cNvSpPr>
          <p:nvPr>
            <p:ph type="sldNum" sz="quarter" idx="12"/>
          </p:nvPr>
        </p:nvSpPr>
        <p:spPr/>
        <p:txBody>
          <a:bodyPr/>
          <a:lstStyle/>
          <a:p>
            <a:fld id="{07FAE04E-35C9-42CA-AE80-C407B5A6EE4E}" type="slidenum">
              <a:rPr lang="en-IN" smtClean="0"/>
              <a:t>‹#›</a:t>
            </a:fld>
            <a:endParaRPr lang="en-IN"/>
          </a:p>
        </p:txBody>
      </p:sp>
    </p:spTree>
    <p:extLst>
      <p:ext uri="{BB962C8B-B14F-4D97-AF65-F5344CB8AC3E}">
        <p14:creationId xmlns:p14="http://schemas.microsoft.com/office/powerpoint/2010/main" val="166610495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028F32-E6D0-93B5-A322-304E67F1F8B5}"/>
              </a:ext>
            </a:extLst>
          </p:cNvPr>
          <p:cNvSpPr>
            <a:spLocks noGrp="1"/>
          </p:cNvSpPr>
          <p:nvPr>
            <p:ph type="title"/>
          </p:nvPr>
        </p:nvSpPr>
        <p:spPr>
          <a:xfrm>
            <a:off x="839788" y="365127"/>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45F9702-578A-F726-41B4-99847E2FE8CE}"/>
              </a:ext>
            </a:extLst>
          </p:cNvPr>
          <p:cNvSpPr>
            <a:spLocks noGrp="1"/>
          </p:cNvSpPr>
          <p:nvPr>
            <p:ph type="body" idx="1"/>
          </p:nvPr>
        </p:nvSpPr>
        <p:spPr>
          <a:xfrm>
            <a:off x="839789" y="1681163"/>
            <a:ext cx="5157787"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A2ABF15-5001-946F-7361-DE9377870B62}"/>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6208D898-E201-E7F4-7703-A5F01356B8C0}"/>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64B571B-F5B8-BCEF-3979-5C0120554D14}"/>
              </a:ext>
            </a:extLst>
          </p:cNvPr>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FBFB74C-C384-F6C4-C810-91A9A3DE5CA5}"/>
              </a:ext>
            </a:extLst>
          </p:cNvPr>
          <p:cNvSpPr>
            <a:spLocks noGrp="1"/>
          </p:cNvSpPr>
          <p:nvPr>
            <p:ph type="dt" sz="half" idx="10"/>
          </p:nvPr>
        </p:nvSpPr>
        <p:spPr/>
        <p:txBody>
          <a:bodyPr/>
          <a:lstStyle/>
          <a:p>
            <a:fld id="{4657C0D4-D9B7-4952-8C93-D5931BEF86BE}" type="datetimeFigureOut">
              <a:rPr lang="en-IN" smtClean="0"/>
              <a:t>06-12-2024</a:t>
            </a:fld>
            <a:endParaRPr lang="en-IN"/>
          </a:p>
        </p:txBody>
      </p:sp>
      <p:sp>
        <p:nvSpPr>
          <p:cNvPr id="8" name="Footer Placeholder 7">
            <a:extLst>
              <a:ext uri="{FF2B5EF4-FFF2-40B4-BE49-F238E27FC236}">
                <a16:creationId xmlns:a16="http://schemas.microsoft.com/office/drawing/2014/main" id="{C48D5F8C-A0EB-6E7A-BD08-9A6B82FA4759}"/>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9E9E6A53-3125-49A7-F2F9-6D4B03C4AADA}"/>
              </a:ext>
            </a:extLst>
          </p:cNvPr>
          <p:cNvSpPr>
            <a:spLocks noGrp="1"/>
          </p:cNvSpPr>
          <p:nvPr>
            <p:ph type="sldNum" sz="quarter" idx="12"/>
          </p:nvPr>
        </p:nvSpPr>
        <p:spPr/>
        <p:txBody>
          <a:bodyPr/>
          <a:lstStyle/>
          <a:p>
            <a:fld id="{07FAE04E-35C9-42CA-AE80-C407B5A6EE4E}" type="slidenum">
              <a:rPr lang="en-IN" smtClean="0"/>
              <a:t>‹#›</a:t>
            </a:fld>
            <a:endParaRPr lang="en-IN"/>
          </a:p>
        </p:txBody>
      </p:sp>
    </p:spTree>
    <p:extLst>
      <p:ext uri="{BB962C8B-B14F-4D97-AF65-F5344CB8AC3E}">
        <p14:creationId xmlns:p14="http://schemas.microsoft.com/office/powerpoint/2010/main" val="16673948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07687-4502-FAC1-CE3B-CA3B82488F5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513E8D83-FE74-1388-0C08-A340A7DE9D1C}"/>
              </a:ext>
            </a:extLst>
          </p:cNvPr>
          <p:cNvSpPr>
            <a:spLocks noGrp="1"/>
          </p:cNvSpPr>
          <p:nvPr>
            <p:ph type="dt" sz="half" idx="10"/>
          </p:nvPr>
        </p:nvSpPr>
        <p:spPr/>
        <p:txBody>
          <a:bodyPr/>
          <a:lstStyle/>
          <a:p>
            <a:fld id="{4657C0D4-D9B7-4952-8C93-D5931BEF86BE}" type="datetimeFigureOut">
              <a:rPr lang="en-IN" smtClean="0"/>
              <a:t>06-12-2024</a:t>
            </a:fld>
            <a:endParaRPr lang="en-IN"/>
          </a:p>
        </p:txBody>
      </p:sp>
      <p:sp>
        <p:nvSpPr>
          <p:cNvPr id="4" name="Footer Placeholder 3">
            <a:extLst>
              <a:ext uri="{FF2B5EF4-FFF2-40B4-BE49-F238E27FC236}">
                <a16:creationId xmlns:a16="http://schemas.microsoft.com/office/drawing/2014/main" id="{8429FC5C-1796-77D3-0A2F-F79F59FDE639}"/>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5B64618E-2E21-81AC-59F3-2421E83F6F4A}"/>
              </a:ext>
            </a:extLst>
          </p:cNvPr>
          <p:cNvSpPr>
            <a:spLocks noGrp="1"/>
          </p:cNvSpPr>
          <p:nvPr>
            <p:ph type="sldNum" sz="quarter" idx="12"/>
          </p:nvPr>
        </p:nvSpPr>
        <p:spPr/>
        <p:txBody>
          <a:bodyPr/>
          <a:lstStyle/>
          <a:p>
            <a:fld id="{07FAE04E-35C9-42CA-AE80-C407B5A6EE4E}" type="slidenum">
              <a:rPr lang="en-IN" smtClean="0"/>
              <a:t>‹#›</a:t>
            </a:fld>
            <a:endParaRPr lang="en-IN"/>
          </a:p>
        </p:txBody>
      </p:sp>
    </p:spTree>
    <p:extLst>
      <p:ext uri="{BB962C8B-B14F-4D97-AF65-F5344CB8AC3E}">
        <p14:creationId xmlns:p14="http://schemas.microsoft.com/office/powerpoint/2010/main" val="3289477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4DF3A7C-10A5-C63A-7329-8C02D5D58AC4}"/>
              </a:ext>
            </a:extLst>
          </p:cNvPr>
          <p:cNvSpPr>
            <a:spLocks noGrp="1"/>
          </p:cNvSpPr>
          <p:nvPr>
            <p:ph type="dt" sz="half" idx="10"/>
          </p:nvPr>
        </p:nvSpPr>
        <p:spPr/>
        <p:txBody>
          <a:bodyPr/>
          <a:lstStyle/>
          <a:p>
            <a:fld id="{4657C0D4-D9B7-4952-8C93-D5931BEF86BE}" type="datetimeFigureOut">
              <a:rPr lang="en-IN" smtClean="0"/>
              <a:t>06-12-2024</a:t>
            </a:fld>
            <a:endParaRPr lang="en-IN"/>
          </a:p>
        </p:txBody>
      </p:sp>
      <p:sp>
        <p:nvSpPr>
          <p:cNvPr id="3" name="Footer Placeholder 2">
            <a:extLst>
              <a:ext uri="{FF2B5EF4-FFF2-40B4-BE49-F238E27FC236}">
                <a16:creationId xmlns:a16="http://schemas.microsoft.com/office/drawing/2014/main" id="{60FC8331-1165-161D-F946-47E528C6E1B5}"/>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421E53CB-0DD4-E7EA-0099-103FC17866F4}"/>
              </a:ext>
            </a:extLst>
          </p:cNvPr>
          <p:cNvSpPr>
            <a:spLocks noGrp="1"/>
          </p:cNvSpPr>
          <p:nvPr>
            <p:ph type="sldNum" sz="quarter" idx="12"/>
          </p:nvPr>
        </p:nvSpPr>
        <p:spPr/>
        <p:txBody>
          <a:bodyPr/>
          <a:lstStyle/>
          <a:p>
            <a:fld id="{07FAE04E-35C9-42CA-AE80-C407B5A6EE4E}" type="slidenum">
              <a:rPr lang="en-IN" smtClean="0"/>
              <a:t>‹#›</a:t>
            </a:fld>
            <a:endParaRPr lang="en-IN"/>
          </a:p>
        </p:txBody>
      </p:sp>
    </p:spTree>
    <p:extLst>
      <p:ext uri="{BB962C8B-B14F-4D97-AF65-F5344CB8AC3E}">
        <p14:creationId xmlns:p14="http://schemas.microsoft.com/office/powerpoint/2010/main" val="26787386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5ABFA-0320-FD8B-1200-FF7749A51B1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AA39008A-B47B-6B4B-0015-E64FB5AB1A60}"/>
              </a:ext>
            </a:extLst>
          </p:cNvPr>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854F224A-0C8F-D136-98AC-99223F2B9EA4}"/>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A6822FB-FC53-877C-CFA8-F47B88B99607}"/>
              </a:ext>
            </a:extLst>
          </p:cNvPr>
          <p:cNvSpPr>
            <a:spLocks noGrp="1"/>
          </p:cNvSpPr>
          <p:nvPr>
            <p:ph type="dt" sz="half" idx="10"/>
          </p:nvPr>
        </p:nvSpPr>
        <p:spPr/>
        <p:txBody>
          <a:bodyPr/>
          <a:lstStyle/>
          <a:p>
            <a:fld id="{4657C0D4-D9B7-4952-8C93-D5931BEF86BE}" type="datetimeFigureOut">
              <a:rPr lang="en-IN" smtClean="0"/>
              <a:t>06-12-2024</a:t>
            </a:fld>
            <a:endParaRPr lang="en-IN"/>
          </a:p>
        </p:txBody>
      </p:sp>
      <p:sp>
        <p:nvSpPr>
          <p:cNvPr id="6" name="Footer Placeholder 5">
            <a:extLst>
              <a:ext uri="{FF2B5EF4-FFF2-40B4-BE49-F238E27FC236}">
                <a16:creationId xmlns:a16="http://schemas.microsoft.com/office/drawing/2014/main" id="{97EB20AF-FF67-85F6-27A3-0B66F50E7A1B}"/>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7FE666D-C35C-0679-480A-812A549B00D5}"/>
              </a:ext>
            </a:extLst>
          </p:cNvPr>
          <p:cNvSpPr>
            <a:spLocks noGrp="1"/>
          </p:cNvSpPr>
          <p:nvPr>
            <p:ph type="sldNum" sz="quarter" idx="12"/>
          </p:nvPr>
        </p:nvSpPr>
        <p:spPr/>
        <p:txBody>
          <a:bodyPr/>
          <a:lstStyle/>
          <a:p>
            <a:fld id="{07FAE04E-35C9-42CA-AE80-C407B5A6EE4E}" type="slidenum">
              <a:rPr lang="en-IN" smtClean="0"/>
              <a:t>‹#›</a:t>
            </a:fld>
            <a:endParaRPr lang="en-IN"/>
          </a:p>
        </p:txBody>
      </p:sp>
    </p:spTree>
    <p:extLst>
      <p:ext uri="{BB962C8B-B14F-4D97-AF65-F5344CB8AC3E}">
        <p14:creationId xmlns:p14="http://schemas.microsoft.com/office/powerpoint/2010/main" val="36898311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DAACCE-6172-8EE9-3D33-B76707C344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FA3CBD35-ABF1-C50D-FAC1-98EB05B529DE}"/>
              </a:ext>
            </a:extLst>
          </p:cNvPr>
          <p:cNvSpPr>
            <a:spLocks noGrp="1"/>
          </p:cNvSpPr>
          <p:nvPr>
            <p:ph type="pic" idx="1"/>
          </p:nvPr>
        </p:nvSpPr>
        <p:spPr>
          <a:xfrm>
            <a:off x="5183188" y="987427"/>
            <a:ext cx="6172200" cy="4873625"/>
          </a:xfr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IN"/>
          </a:p>
        </p:txBody>
      </p:sp>
      <p:sp>
        <p:nvSpPr>
          <p:cNvPr id="4" name="Text Placeholder 3">
            <a:extLst>
              <a:ext uri="{FF2B5EF4-FFF2-40B4-BE49-F238E27FC236}">
                <a16:creationId xmlns:a16="http://schemas.microsoft.com/office/drawing/2014/main" id="{FEDE383D-F417-847D-288A-19C3BABF5AB3}"/>
              </a:ext>
            </a:extLst>
          </p:cNvPr>
          <p:cNvSpPr>
            <a:spLocks noGrp="1"/>
          </p:cNvSpPr>
          <p:nvPr>
            <p:ph type="body" sz="half" idx="2"/>
          </p:nvPr>
        </p:nvSpPr>
        <p:spPr>
          <a:xfrm>
            <a:off x="839788" y="2057400"/>
            <a:ext cx="3932237" cy="3811588"/>
          </a:xfr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8292C30-EB9E-BB5D-2D70-00827CC7C658}"/>
              </a:ext>
            </a:extLst>
          </p:cNvPr>
          <p:cNvSpPr>
            <a:spLocks noGrp="1"/>
          </p:cNvSpPr>
          <p:nvPr>
            <p:ph type="dt" sz="half" idx="10"/>
          </p:nvPr>
        </p:nvSpPr>
        <p:spPr/>
        <p:txBody>
          <a:bodyPr/>
          <a:lstStyle/>
          <a:p>
            <a:fld id="{4657C0D4-D9B7-4952-8C93-D5931BEF86BE}" type="datetimeFigureOut">
              <a:rPr lang="en-IN" smtClean="0"/>
              <a:t>06-12-2024</a:t>
            </a:fld>
            <a:endParaRPr lang="en-IN"/>
          </a:p>
        </p:txBody>
      </p:sp>
      <p:sp>
        <p:nvSpPr>
          <p:cNvPr id="6" name="Footer Placeholder 5">
            <a:extLst>
              <a:ext uri="{FF2B5EF4-FFF2-40B4-BE49-F238E27FC236}">
                <a16:creationId xmlns:a16="http://schemas.microsoft.com/office/drawing/2014/main" id="{AD7D73CB-653C-E393-3408-FBC9011109C1}"/>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10F26826-7F47-996A-9CC3-D58450539757}"/>
              </a:ext>
            </a:extLst>
          </p:cNvPr>
          <p:cNvSpPr>
            <a:spLocks noGrp="1"/>
          </p:cNvSpPr>
          <p:nvPr>
            <p:ph type="sldNum" sz="quarter" idx="12"/>
          </p:nvPr>
        </p:nvSpPr>
        <p:spPr/>
        <p:txBody>
          <a:bodyPr/>
          <a:lstStyle/>
          <a:p>
            <a:fld id="{07FAE04E-35C9-42CA-AE80-C407B5A6EE4E}" type="slidenum">
              <a:rPr lang="en-IN" smtClean="0"/>
              <a:t>‹#›</a:t>
            </a:fld>
            <a:endParaRPr lang="en-IN"/>
          </a:p>
        </p:txBody>
      </p:sp>
    </p:spTree>
    <p:extLst>
      <p:ext uri="{BB962C8B-B14F-4D97-AF65-F5344CB8AC3E}">
        <p14:creationId xmlns:p14="http://schemas.microsoft.com/office/powerpoint/2010/main" val="39485906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AC09A5D-FF58-68F1-64F4-44CCA722B7DA}"/>
              </a:ext>
            </a:extLst>
          </p:cNvPr>
          <p:cNvSpPr>
            <a:spLocks noGrp="1"/>
          </p:cNvSpPr>
          <p:nvPr>
            <p:ph type="title"/>
          </p:nvPr>
        </p:nvSpPr>
        <p:spPr>
          <a:xfrm>
            <a:off x="838200" y="365127"/>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AF5DE8E-D6F0-D6B8-F498-95E097A550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C0F5E2C-F4B1-091C-921D-5245957A185A}"/>
              </a:ext>
            </a:extLst>
          </p:cNvPr>
          <p:cNvSpPr>
            <a:spLocks noGrp="1"/>
          </p:cNvSpPr>
          <p:nvPr>
            <p:ph type="dt" sz="half" idx="2"/>
          </p:nvPr>
        </p:nvSpPr>
        <p:spPr>
          <a:xfrm>
            <a:off x="838200" y="6356352"/>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657C0D4-D9B7-4952-8C93-D5931BEF86BE}" type="datetimeFigureOut">
              <a:rPr lang="en-IN" smtClean="0"/>
              <a:t>06-12-2024</a:t>
            </a:fld>
            <a:endParaRPr lang="en-IN"/>
          </a:p>
        </p:txBody>
      </p:sp>
      <p:sp>
        <p:nvSpPr>
          <p:cNvPr id="5" name="Footer Placeholder 4">
            <a:extLst>
              <a:ext uri="{FF2B5EF4-FFF2-40B4-BE49-F238E27FC236}">
                <a16:creationId xmlns:a16="http://schemas.microsoft.com/office/drawing/2014/main" id="{6DC06391-01F1-532B-F323-144153FA29C5}"/>
              </a:ext>
            </a:extLst>
          </p:cNvPr>
          <p:cNvSpPr>
            <a:spLocks noGrp="1"/>
          </p:cNvSpPr>
          <p:nvPr>
            <p:ph type="ftr" sz="quarter" idx="3"/>
          </p:nvPr>
        </p:nvSpPr>
        <p:spPr>
          <a:xfrm>
            <a:off x="4038600" y="6356352"/>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7014192E-56C7-6C8A-9AB4-E199F7F16055}"/>
              </a:ext>
            </a:extLst>
          </p:cNvPr>
          <p:cNvSpPr>
            <a:spLocks noGrp="1"/>
          </p:cNvSpPr>
          <p:nvPr>
            <p:ph type="sldNum" sz="quarter" idx="4"/>
          </p:nvPr>
        </p:nvSpPr>
        <p:spPr>
          <a:xfrm>
            <a:off x="8610600" y="6356352"/>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7FAE04E-35C9-42CA-AE80-C407B5A6EE4E}" type="slidenum">
              <a:rPr lang="en-IN" smtClean="0"/>
              <a:t>‹#›</a:t>
            </a:fld>
            <a:endParaRPr lang="en-IN"/>
          </a:p>
        </p:txBody>
      </p:sp>
    </p:spTree>
    <p:extLst>
      <p:ext uri="{BB962C8B-B14F-4D97-AF65-F5344CB8AC3E}">
        <p14:creationId xmlns:p14="http://schemas.microsoft.com/office/powerpoint/2010/main" val="153845737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2.svg"/><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76D3E65-A6FF-EA92-93B1-BF41546A7AAA}"/>
              </a:ext>
            </a:extLst>
          </p:cNvPr>
          <p:cNvSpPr/>
          <p:nvPr/>
        </p:nvSpPr>
        <p:spPr>
          <a:xfrm>
            <a:off x="0" y="2394857"/>
            <a:ext cx="6912429" cy="1655763"/>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8879864A-8018-9767-2853-3864A18F4551}"/>
              </a:ext>
            </a:extLst>
          </p:cNvPr>
          <p:cNvSpPr/>
          <p:nvPr/>
        </p:nvSpPr>
        <p:spPr>
          <a:xfrm>
            <a:off x="7010394" y="2405740"/>
            <a:ext cx="108868" cy="1655763"/>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ABD8CEC0-5A54-DE60-AF61-5E57FC56AB3E}"/>
              </a:ext>
            </a:extLst>
          </p:cNvPr>
          <p:cNvSpPr/>
          <p:nvPr/>
        </p:nvSpPr>
        <p:spPr>
          <a:xfrm>
            <a:off x="413661" y="805546"/>
            <a:ext cx="6106887" cy="5116287"/>
          </a:xfrm>
          <a:prstGeom prst="rect">
            <a:avLst/>
          </a:prstGeom>
          <a:solidFill>
            <a:schemeClr val="bg1"/>
          </a:solidFill>
          <a:ln>
            <a:noFill/>
          </a:ln>
          <a:effectLst>
            <a:outerShdw blurRad="50800" dist="38100" dir="5400000" algn="t"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7" name="TextBox 6">
            <a:extLst>
              <a:ext uri="{FF2B5EF4-FFF2-40B4-BE49-F238E27FC236}">
                <a16:creationId xmlns:a16="http://schemas.microsoft.com/office/drawing/2014/main" id="{A77C3C54-ED3F-2A8B-E46F-49FC3A397F65}"/>
              </a:ext>
            </a:extLst>
          </p:cNvPr>
          <p:cNvSpPr txBox="1"/>
          <p:nvPr/>
        </p:nvSpPr>
        <p:spPr>
          <a:xfrm>
            <a:off x="1148447" y="2264125"/>
            <a:ext cx="4637314" cy="1938992"/>
          </a:xfrm>
          <a:prstGeom prst="rect">
            <a:avLst/>
          </a:prstGeom>
          <a:noFill/>
        </p:spPr>
        <p:txBody>
          <a:bodyPr wrap="square" rtlCol="0">
            <a:spAutoFit/>
          </a:bodyPr>
          <a:lstStyle/>
          <a:p>
            <a:pPr algn="ctr"/>
            <a:r>
              <a:rPr lang="en-US" sz="6000" dirty="0"/>
              <a:t>Crash Reporting</a:t>
            </a:r>
            <a:endParaRPr lang="en-IN" sz="6000" dirty="0"/>
          </a:p>
        </p:txBody>
      </p:sp>
      <p:sp>
        <p:nvSpPr>
          <p:cNvPr id="8" name="TextBox 7">
            <a:extLst>
              <a:ext uri="{FF2B5EF4-FFF2-40B4-BE49-F238E27FC236}">
                <a16:creationId xmlns:a16="http://schemas.microsoft.com/office/drawing/2014/main" id="{6DD0753B-CBB4-2871-8425-26CE7CEDBECE}"/>
              </a:ext>
            </a:extLst>
          </p:cNvPr>
          <p:cNvSpPr txBox="1"/>
          <p:nvPr/>
        </p:nvSpPr>
        <p:spPr>
          <a:xfrm>
            <a:off x="7326090" y="2922656"/>
            <a:ext cx="4637314" cy="600164"/>
          </a:xfrm>
          <a:prstGeom prst="rect">
            <a:avLst/>
          </a:prstGeom>
          <a:noFill/>
        </p:spPr>
        <p:txBody>
          <a:bodyPr wrap="square" rtlCol="0">
            <a:spAutoFit/>
          </a:bodyPr>
          <a:lstStyle/>
          <a:p>
            <a:pPr algn="ctr"/>
            <a:r>
              <a:rPr lang="en-US" sz="3300" dirty="0"/>
              <a:t>Data Analytics w/ Python</a:t>
            </a:r>
            <a:endParaRPr lang="en-IN" sz="3300" dirty="0"/>
          </a:p>
        </p:txBody>
      </p:sp>
      <p:sp>
        <p:nvSpPr>
          <p:cNvPr id="2" name="TextBox 1">
            <a:extLst>
              <a:ext uri="{FF2B5EF4-FFF2-40B4-BE49-F238E27FC236}">
                <a16:creationId xmlns:a16="http://schemas.microsoft.com/office/drawing/2014/main" id="{3D7EB8C7-F346-1596-125A-4B8B74394786}"/>
              </a:ext>
            </a:extLst>
          </p:cNvPr>
          <p:cNvSpPr txBox="1"/>
          <p:nvPr/>
        </p:nvSpPr>
        <p:spPr>
          <a:xfrm>
            <a:off x="7738946" y="4593876"/>
            <a:ext cx="4039393" cy="1969770"/>
          </a:xfrm>
          <a:prstGeom prst="rect">
            <a:avLst/>
          </a:prstGeom>
          <a:noFill/>
        </p:spPr>
        <p:txBody>
          <a:bodyPr wrap="square" rtlCol="0">
            <a:spAutoFit/>
          </a:bodyPr>
          <a:lstStyle/>
          <a:p>
            <a:r>
              <a:rPr lang="en-US" sz="2600" u="sng" dirty="0"/>
              <a:t>Group 5</a:t>
            </a:r>
          </a:p>
          <a:p>
            <a:r>
              <a:rPr lang="en-US" sz="2400" dirty="0"/>
              <a:t>Maheshwari Bhandare</a:t>
            </a:r>
          </a:p>
          <a:p>
            <a:r>
              <a:rPr lang="en-US" sz="2400" dirty="0" err="1"/>
              <a:t>Shwetalee</a:t>
            </a:r>
            <a:r>
              <a:rPr lang="en-US" sz="2400" dirty="0"/>
              <a:t> </a:t>
            </a:r>
            <a:r>
              <a:rPr lang="en-US" sz="2400" dirty="0" err="1"/>
              <a:t>Gadekar</a:t>
            </a:r>
            <a:endParaRPr lang="en-US" sz="2400" dirty="0"/>
          </a:p>
          <a:p>
            <a:r>
              <a:rPr lang="en-US" sz="2400" dirty="0"/>
              <a:t>Divya Parekh</a:t>
            </a:r>
          </a:p>
          <a:p>
            <a:r>
              <a:rPr lang="en-US" sz="2400" dirty="0"/>
              <a:t>Ankita </a:t>
            </a:r>
            <a:r>
              <a:rPr lang="en-US" sz="2400" dirty="0" err="1"/>
              <a:t>Dhekane</a:t>
            </a:r>
            <a:endParaRPr lang="en-IN" sz="2400" dirty="0"/>
          </a:p>
        </p:txBody>
      </p:sp>
    </p:spTree>
    <p:extLst>
      <p:ext uri="{BB962C8B-B14F-4D97-AF65-F5344CB8AC3E}">
        <p14:creationId xmlns:p14="http://schemas.microsoft.com/office/powerpoint/2010/main" val="9310392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4E278B-296A-1008-4301-7A5EC5A0C178}"/>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253B4439-3A15-EAB4-EF7F-42FA0EDCF02F}"/>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C61CA49E-CB36-666F-FE2A-B532343E48E0}"/>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672A12D1-4167-672A-79EA-AAB1930A3E28}"/>
              </a:ext>
            </a:extLst>
          </p:cNvPr>
          <p:cNvSpPr txBox="1"/>
          <p:nvPr/>
        </p:nvSpPr>
        <p:spPr>
          <a:xfrm>
            <a:off x="359229" y="293914"/>
            <a:ext cx="10232571" cy="584775"/>
          </a:xfrm>
          <a:prstGeom prst="rect">
            <a:avLst/>
          </a:prstGeom>
          <a:noFill/>
        </p:spPr>
        <p:txBody>
          <a:bodyPr wrap="square" rtlCol="0">
            <a:spAutoFit/>
          </a:bodyPr>
          <a:lstStyle/>
          <a:p>
            <a:r>
              <a:rPr lang="en-US" sz="3200" dirty="0"/>
              <a:t>Data Exploration</a:t>
            </a:r>
            <a:endParaRPr lang="en-IN" sz="3200" dirty="0"/>
          </a:p>
        </p:txBody>
      </p:sp>
      <p:sp>
        <p:nvSpPr>
          <p:cNvPr id="10" name="TextBox 9">
            <a:extLst>
              <a:ext uri="{FF2B5EF4-FFF2-40B4-BE49-F238E27FC236}">
                <a16:creationId xmlns:a16="http://schemas.microsoft.com/office/drawing/2014/main" id="{6F43507E-203A-A245-F71C-B3DCA34DB026}"/>
              </a:ext>
            </a:extLst>
          </p:cNvPr>
          <p:cNvSpPr txBox="1"/>
          <p:nvPr/>
        </p:nvSpPr>
        <p:spPr>
          <a:xfrm>
            <a:off x="0" y="1683837"/>
            <a:ext cx="11745683" cy="1015663"/>
          </a:xfrm>
          <a:prstGeom prst="rect">
            <a:avLst/>
          </a:prstGeom>
          <a:noFill/>
        </p:spPr>
        <p:txBody>
          <a:bodyPr wrap="square" rtlCol="0">
            <a:spAutoFit/>
          </a:bodyPr>
          <a:lstStyle/>
          <a:p>
            <a:r>
              <a:rPr lang="en-US" sz="2000" dirty="0"/>
              <a:t>The chart shows how events like the pandemic can have a significant impact on road activity, with crashes decreasing during lockdowns, followed by the heavy adoption of WFH, and gradually increasing as normal life resumes.</a:t>
            </a:r>
            <a:endParaRPr lang="en-IN" sz="2000" dirty="0"/>
          </a:p>
        </p:txBody>
      </p:sp>
      <p:pic>
        <p:nvPicPr>
          <p:cNvPr id="6" name="Picture 5">
            <a:extLst>
              <a:ext uri="{FF2B5EF4-FFF2-40B4-BE49-F238E27FC236}">
                <a16:creationId xmlns:a16="http://schemas.microsoft.com/office/drawing/2014/main" id="{1BA53C19-24FF-3413-B478-6CFB0FC796F6}"/>
              </a:ext>
            </a:extLst>
          </p:cNvPr>
          <p:cNvPicPr>
            <a:picLocks noChangeAspect="1"/>
          </p:cNvPicPr>
          <p:nvPr/>
        </p:nvPicPr>
        <p:blipFill>
          <a:blip r:embed="rId2"/>
          <a:stretch>
            <a:fillRect/>
          </a:stretch>
        </p:blipFill>
        <p:spPr>
          <a:xfrm>
            <a:off x="2325029" y="2631011"/>
            <a:ext cx="7541942" cy="4162209"/>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4485686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400F79F-0DED-5E9D-1C35-32B8EF8448E0}"/>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7BD1025C-446F-6C0E-2B28-B756C1488C51}"/>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B7BB4FC3-90B1-758C-EF82-3678BDDFD9BC}"/>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54133B2C-6DFC-C0C8-12C7-A217CEA54714}"/>
              </a:ext>
            </a:extLst>
          </p:cNvPr>
          <p:cNvSpPr txBox="1"/>
          <p:nvPr/>
        </p:nvSpPr>
        <p:spPr>
          <a:xfrm>
            <a:off x="359229" y="293914"/>
            <a:ext cx="10232571" cy="584775"/>
          </a:xfrm>
          <a:prstGeom prst="rect">
            <a:avLst/>
          </a:prstGeom>
          <a:noFill/>
        </p:spPr>
        <p:txBody>
          <a:bodyPr wrap="square" rtlCol="0">
            <a:spAutoFit/>
          </a:bodyPr>
          <a:lstStyle/>
          <a:p>
            <a:r>
              <a:rPr lang="en-US" sz="3200" dirty="0"/>
              <a:t>Data Exploration</a:t>
            </a:r>
            <a:endParaRPr lang="en-IN" sz="3200" dirty="0"/>
          </a:p>
        </p:txBody>
      </p:sp>
      <p:sp>
        <p:nvSpPr>
          <p:cNvPr id="10" name="TextBox 9">
            <a:extLst>
              <a:ext uri="{FF2B5EF4-FFF2-40B4-BE49-F238E27FC236}">
                <a16:creationId xmlns:a16="http://schemas.microsoft.com/office/drawing/2014/main" id="{235B6398-9FC8-B9F2-00D3-6E51951970DB}"/>
              </a:ext>
            </a:extLst>
          </p:cNvPr>
          <p:cNvSpPr txBox="1"/>
          <p:nvPr/>
        </p:nvSpPr>
        <p:spPr>
          <a:xfrm>
            <a:off x="0" y="1672684"/>
            <a:ext cx="11582397" cy="707886"/>
          </a:xfrm>
          <a:prstGeom prst="rect">
            <a:avLst/>
          </a:prstGeom>
          <a:noFill/>
        </p:spPr>
        <p:txBody>
          <a:bodyPr wrap="square" rtlCol="0">
            <a:spAutoFit/>
          </a:bodyPr>
          <a:lstStyle/>
          <a:p>
            <a:r>
              <a:rPr lang="en-US" sz="2000" dirty="0"/>
              <a:t>Crashes are relatively consistent across the year. Slightly higher crashes occur in September and October due to seasonal changes, back-to-school traffic, festivals and celebrations like Halloween.</a:t>
            </a:r>
            <a:endParaRPr lang="en-IN" sz="2000" dirty="0"/>
          </a:p>
        </p:txBody>
      </p:sp>
      <p:pic>
        <p:nvPicPr>
          <p:cNvPr id="3" name="Picture 2">
            <a:extLst>
              <a:ext uri="{FF2B5EF4-FFF2-40B4-BE49-F238E27FC236}">
                <a16:creationId xmlns:a16="http://schemas.microsoft.com/office/drawing/2014/main" id="{D9614513-4556-C8A8-2FCF-9E3CDB40C826}"/>
              </a:ext>
            </a:extLst>
          </p:cNvPr>
          <p:cNvPicPr>
            <a:picLocks noChangeAspect="1"/>
          </p:cNvPicPr>
          <p:nvPr/>
        </p:nvPicPr>
        <p:blipFill>
          <a:blip r:embed="rId2"/>
          <a:stretch>
            <a:fillRect/>
          </a:stretch>
        </p:blipFill>
        <p:spPr>
          <a:xfrm>
            <a:off x="2263696" y="2497923"/>
            <a:ext cx="7505880" cy="4301807"/>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69407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44505B-19A4-FF06-37E1-CD506B7DC09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D26A56D7-8F84-7968-B219-5B8AEAB7BD36}"/>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61487D75-B11C-77D8-34BD-46D3AAA93D65}"/>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7BD8FA5F-D89B-96FD-5A43-DE4ADFE764DF}"/>
              </a:ext>
            </a:extLst>
          </p:cNvPr>
          <p:cNvSpPr txBox="1"/>
          <p:nvPr/>
        </p:nvSpPr>
        <p:spPr>
          <a:xfrm>
            <a:off x="359229" y="293914"/>
            <a:ext cx="10232571" cy="584775"/>
          </a:xfrm>
          <a:prstGeom prst="rect">
            <a:avLst/>
          </a:prstGeom>
          <a:noFill/>
        </p:spPr>
        <p:txBody>
          <a:bodyPr wrap="square" rtlCol="0">
            <a:spAutoFit/>
          </a:bodyPr>
          <a:lstStyle/>
          <a:p>
            <a:r>
              <a:rPr lang="en-US" sz="3200" dirty="0"/>
              <a:t>Data Exploration</a:t>
            </a:r>
            <a:endParaRPr lang="en-IN" sz="3200" dirty="0"/>
          </a:p>
        </p:txBody>
      </p:sp>
      <p:sp>
        <p:nvSpPr>
          <p:cNvPr id="10" name="TextBox 9">
            <a:extLst>
              <a:ext uri="{FF2B5EF4-FFF2-40B4-BE49-F238E27FC236}">
                <a16:creationId xmlns:a16="http://schemas.microsoft.com/office/drawing/2014/main" id="{72ED6993-D461-34F5-1296-5DEDD3DFBD28}"/>
              </a:ext>
            </a:extLst>
          </p:cNvPr>
          <p:cNvSpPr txBox="1"/>
          <p:nvPr/>
        </p:nvSpPr>
        <p:spPr>
          <a:xfrm>
            <a:off x="0" y="1728441"/>
            <a:ext cx="11582397" cy="707886"/>
          </a:xfrm>
          <a:prstGeom prst="rect">
            <a:avLst/>
          </a:prstGeom>
          <a:noFill/>
        </p:spPr>
        <p:txBody>
          <a:bodyPr wrap="square" rtlCol="0">
            <a:spAutoFit/>
          </a:bodyPr>
          <a:lstStyle/>
          <a:p>
            <a:r>
              <a:rPr lang="en-US" sz="2000" dirty="0"/>
              <a:t>This chart helps identify high-risk vehicle movements and their correlation with driver fault, providing valuable insights for road safety strategies.</a:t>
            </a:r>
            <a:endParaRPr lang="en-IN" sz="2000" dirty="0"/>
          </a:p>
        </p:txBody>
      </p:sp>
      <p:pic>
        <p:nvPicPr>
          <p:cNvPr id="3" name="Picture 2">
            <a:extLst>
              <a:ext uri="{FF2B5EF4-FFF2-40B4-BE49-F238E27FC236}">
                <a16:creationId xmlns:a16="http://schemas.microsoft.com/office/drawing/2014/main" id="{1A815505-9D4C-93E4-69E4-670E8957504C}"/>
              </a:ext>
            </a:extLst>
          </p:cNvPr>
          <p:cNvPicPr>
            <a:picLocks noChangeAspect="1"/>
          </p:cNvPicPr>
          <p:nvPr/>
        </p:nvPicPr>
        <p:blipFill>
          <a:blip r:embed="rId2"/>
          <a:stretch>
            <a:fillRect/>
          </a:stretch>
        </p:blipFill>
        <p:spPr>
          <a:xfrm>
            <a:off x="1899419" y="2709797"/>
            <a:ext cx="8294245" cy="4058996"/>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0453020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0F41DE-3B97-299A-4922-450D2A42E51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3BB233A9-7C8C-B659-2E93-A314EB1A25F8}"/>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6354DC73-6930-34AB-1849-F45C9798AE08}"/>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044951CD-BFFD-4C2F-1920-6F070F777457}"/>
              </a:ext>
            </a:extLst>
          </p:cNvPr>
          <p:cNvSpPr txBox="1"/>
          <p:nvPr/>
        </p:nvSpPr>
        <p:spPr>
          <a:xfrm>
            <a:off x="359229" y="293914"/>
            <a:ext cx="10232571" cy="584775"/>
          </a:xfrm>
          <a:prstGeom prst="rect">
            <a:avLst/>
          </a:prstGeom>
          <a:noFill/>
        </p:spPr>
        <p:txBody>
          <a:bodyPr wrap="square" rtlCol="0">
            <a:spAutoFit/>
          </a:bodyPr>
          <a:lstStyle/>
          <a:p>
            <a:r>
              <a:rPr lang="en-US" sz="3200" dirty="0"/>
              <a:t>Data Exploration</a:t>
            </a:r>
            <a:endParaRPr lang="en-IN" sz="3200" dirty="0"/>
          </a:p>
        </p:txBody>
      </p:sp>
      <p:sp>
        <p:nvSpPr>
          <p:cNvPr id="10" name="TextBox 9">
            <a:extLst>
              <a:ext uri="{FF2B5EF4-FFF2-40B4-BE49-F238E27FC236}">
                <a16:creationId xmlns:a16="http://schemas.microsoft.com/office/drawing/2014/main" id="{97B3B732-EB7B-9D4D-39AB-3913DD394C2E}"/>
              </a:ext>
            </a:extLst>
          </p:cNvPr>
          <p:cNvSpPr txBox="1"/>
          <p:nvPr/>
        </p:nvSpPr>
        <p:spPr>
          <a:xfrm>
            <a:off x="0" y="1694988"/>
            <a:ext cx="11582397" cy="707886"/>
          </a:xfrm>
          <a:prstGeom prst="rect">
            <a:avLst/>
          </a:prstGeom>
          <a:noFill/>
        </p:spPr>
        <p:txBody>
          <a:bodyPr wrap="square" rtlCol="0">
            <a:spAutoFit/>
          </a:bodyPr>
          <a:lstStyle/>
          <a:p>
            <a:r>
              <a:rPr lang="en-US" sz="2000" dirty="0"/>
              <a:t>This analysis highlights the relationship between speed zones and crash frequency, emphasizing the need for targeted safety measures in medium and low-speed zones.</a:t>
            </a:r>
            <a:endParaRPr lang="en-IN" sz="2000" dirty="0"/>
          </a:p>
        </p:txBody>
      </p:sp>
      <p:pic>
        <p:nvPicPr>
          <p:cNvPr id="6" name="Picture 5">
            <a:extLst>
              <a:ext uri="{FF2B5EF4-FFF2-40B4-BE49-F238E27FC236}">
                <a16:creationId xmlns:a16="http://schemas.microsoft.com/office/drawing/2014/main" id="{159463FD-59B8-9D4E-C55F-50C338007320}"/>
              </a:ext>
            </a:extLst>
          </p:cNvPr>
          <p:cNvPicPr>
            <a:picLocks noChangeAspect="1"/>
          </p:cNvPicPr>
          <p:nvPr/>
        </p:nvPicPr>
        <p:blipFill>
          <a:blip r:embed="rId2"/>
          <a:stretch>
            <a:fillRect/>
          </a:stretch>
        </p:blipFill>
        <p:spPr>
          <a:xfrm>
            <a:off x="2436283" y="2597872"/>
            <a:ext cx="7319434" cy="4144630"/>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42923177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3378DC-9BEC-82DB-93B5-6021D12877E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168C24EF-DBF4-E63A-419A-A5244CB73A0A}"/>
              </a:ext>
            </a:extLst>
          </p:cNvPr>
          <p:cNvSpPr/>
          <p:nvPr/>
        </p:nvSpPr>
        <p:spPr>
          <a:xfrm>
            <a:off x="2704967" y="0"/>
            <a:ext cx="6912429" cy="5889171"/>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itle 1">
            <a:extLst>
              <a:ext uri="{FF2B5EF4-FFF2-40B4-BE49-F238E27FC236}">
                <a16:creationId xmlns:a16="http://schemas.microsoft.com/office/drawing/2014/main" id="{D5460160-DF28-0357-8FB9-29B96A68A6C6}"/>
              </a:ext>
            </a:extLst>
          </p:cNvPr>
          <p:cNvSpPr>
            <a:spLocks noGrp="1"/>
          </p:cNvSpPr>
          <p:nvPr>
            <p:ph type="title"/>
          </p:nvPr>
        </p:nvSpPr>
        <p:spPr>
          <a:xfrm>
            <a:off x="596464" y="2040673"/>
            <a:ext cx="10999072" cy="2821259"/>
          </a:xfrm>
          <a:solidFill>
            <a:schemeClr val="bg1"/>
          </a:solidFill>
          <a:effectLst>
            <a:outerShdw blurRad="50800" dist="38100" dir="2700000" algn="tl" rotWithShape="0">
              <a:prstClr val="black">
                <a:alpha val="40000"/>
              </a:prstClr>
            </a:outerShdw>
          </a:effectLst>
        </p:spPr>
        <p:txBody>
          <a:bodyPr vert="horz" lIns="91440" tIns="45720" rIns="91440" bIns="45720" rtlCol="0" anchor="ctr">
            <a:normAutofit/>
          </a:bodyPr>
          <a:lstStyle/>
          <a:p>
            <a:pPr algn="ct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endParaRPr lang="en-US" sz="6600" kern="1200" dirty="0">
              <a:latin typeface="Calibri"/>
              <a:cs typeface="Calibri"/>
            </a:endParaRPr>
          </a:p>
        </p:txBody>
      </p:sp>
      <p:sp>
        <p:nvSpPr>
          <p:cNvPr id="6" name="Rectangle 5">
            <a:extLst>
              <a:ext uri="{FF2B5EF4-FFF2-40B4-BE49-F238E27FC236}">
                <a16:creationId xmlns:a16="http://schemas.microsoft.com/office/drawing/2014/main" id="{9BB19ED7-BC1C-2DE5-0AC9-558B5EE2DA6B}"/>
              </a:ext>
            </a:extLst>
          </p:cNvPr>
          <p:cNvSpPr/>
          <p:nvPr/>
        </p:nvSpPr>
        <p:spPr>
          <a:xfrm>
            <a:off x="2704967" y="6021593"/>
            <a:ext cx="6912429" cy="239486"/>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3645DB8A-7004-051B-3D47-9EEEC914BA96}"/>
              </a:ext>
            </a:extLst>
          </p:cNvPr>
          <p:cNvSpPr txBox="1"/>
          <p:nvPr/>
        </p:nvSpPr>
        <p:spPr>
          <a:xfrm>
            <a:off x="2891087" y="3158914"/>
            <a:ext cx="6094140" cy="584775"/>
          </a:xfrm>
          <a:prstGeom prst="rect">
            <a:avLst/>
          </a:prstGeom>
          <a:noFill/>
        </p:spPr>
        <p:txBody>
          <a:bodyPr wrap="square">
            <a:spAutoFit/>
          </a:bodyPr>
          <a:lstStyle/>
          <a:p>
            <a:pPr algn="ctr"/>
            <a:r>
              <a:rPr lang="en-US" sz="3200" dirty="0"/>
              <a:t>Findings</a:t>
            </a:r>
            <a:endParaRPr lang="en-IN" sz="3200" dirty="0"/>
          </a:p>
        </p:txBody>
      </p:sp>
    </p:spTree>
    <p:extLst>
      <p:ext uri="{BB962C8B-B14F-4D97-AF65-F5344CB8AC3E}">
        <p14:creationId xmlns:p14="http://schemas.microsoft.com/office/powerpoint/2010/main" val="15237882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7EB7BD-4DDA-C39C-17D2-5A83B706AA8C}"/>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55835658-091C-892D-673A-D2B76DC4E38D}"/>
              </a:ext>
            </a:extLst>
          </p:cNvPr>
          <p:cNvSpPr/>
          <p:nvPr/>
        </p:nvSpPr>
        <p:spPr>
          <a:xfrm>
            <a:off x="0" y="4018681"/>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857FC52A-DA39-D5B3-CE6D-C1626577A27F}"/>
              </a:ext>
            </a:extLst>
          </p:cNvPr>
          <p:cNvSpPr/>
          <p:nvPr/>
        </p:nvSpPr>
        <p:spPr>
          <a:xfrm>
            <a:off x="11647711" y="4018681"/>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D173E306-6B71-245B-0D7A-D75C880DB4D7}"/>
              </a:ext>
            </a:extLst>
          </p:cNvPr>
          <p:cNvSpPr txBox="1"/>
          <p:nvPr/>
        </p:nvSpPr>
        <p:spPr>
          <a:xfrm>
            <a:off x="163286" y="2041286"/>
            <a:ext cx="11582397" cy="1692771"/>
          </a:xfrm>
          <a:prstGeom prst="rect">
            <a:avLst/>
          </a:prstGeom>
          <a:noFill/>
        </p:spPr>
        <p:txBody>
          <a:bodyPr wrap="square" rtlCol="0">
            <a:spAutoFit/>
          </a:bodyPr>
          <a:lstStyle/>
          <a:p>
            <a:r>
              <a:rPr lang="en-US" sz="2800" dirty="0"/>
              <a:t>Finding #1: </a:t>
            </a:r>
            <a:r>
              <a:rPr lang="en-US" sz="2800" kern="1200" dirty="0">
                <a:latin typeface="Calibri"/>
                <a:cs typeface="Calibri"/>
              </a:rPr>
              <a:t>Weather Impact on Crash Incidents</a:t>
            </a:r>
          </a:p>
          <a:p>
            <a:endParaRPr lang="en-US" sz="2800" kern="1200" dirty="0">
              <a:latin typeface="Calibri"/>
              <a:cs typeface="Calibri"/>
            </a:endParaRPr>
          </a:p>
          <a:p>
            <a:r>
              <a:rPr lang="en-US" sz="2400" kern="1200" dirty="0">
                <a:latin typeface="Calibri"/>
                <a:cs typeface="Calibri"/>
              </a:rPr>
              <a:t>Crashes peaked under conditions often deemed safest—clear weather, dry surfaces, and daylight—highlighting that optimal environments alone cannot prevent accidents.</a:t>
            </a:r>
          </a:p>
        </p:txBody>
      </p:sp>
      <p:sp>
        <p:nvSpPr>
          <p:cNvPr id="2" name="TextBox 1">
            <a:extLst>
              <a:ext uri="{FF2B5EF4-FFF2-40B4-BE49-F238E27FC236}">
                <a16:creationId xmlns:a16="http://schemas.microsoft.com/office/drawing/2014/main" id="{4BD645EB-3528-73B2-AF2B-B3EC519930C8}"/>
              </a:ext>
            </a:extLst>
          </p:cNvPr>
          <p:cNvSpPr txBox="1"/>
          <p:nvPr/>
        </p:nvSpPr>
        <p:spPr>
          <a:xfrm>
            <a:off x="163286" y="4538545"/>
            <a:ext cx="9857678" cy="400110"/>
          </a:xfrm>
          <a:prstGeom prst="rect">
            <a:avLst/>
          </a:prstGeom>
          <a:noFill/>
        </p:spPr>
        <p:txBody>
          <a:bodyPr wrap="square" rtlCol="0">
            <a:spAutoFit/>
          </a:bodyPr>
          <a:lstStyle/>
          <a:p>
            <a:r>
              <a:rPr lang="en-US" sz="2000" dirty="0">
                <a:latin typeface="Calibri"/>
                <a:cs typeface="Calibri"/>
              </a:rPr>
              <a:t>Clustering applied to identify accident patterns under varied environmental conditions</a:t>
            </a:r>
            <a:endParaRPr lang="en-US" sz="2000" kern="1200" dirty="0">
              <a:latin typeface="Calibri"/>
              <a:cs typeface="Calibri"/>
            </a:endParaRPr>
          </a:p>
        </p:txBody>
      </p:sp>
    </p:spTree>
    <p:extLst>
      <p:ext uri="{BB962C8B-B14F-4D97-AF65-F5344CB8AC3E}">
        <p14:creationId xmlns:p14="http://schemas.microsoft.com/office/powerpoint/2010/main" val="3426749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4FAF8385-C196-A6D6-145A-001DF1FA09AC}"/>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C40120ED-0F94-0A98-EE1F-D88BD375C833}"/>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7" name="Picture 6">
            <a:extLst>
              <a:ext uri="{FF2B5EF4-FFF2-40B4-BE49-F238E27FC236}">
                <a16:creationId xmlns:a16="http://schemas.microsoft.com/office/drawing/2014/main" id="{95328210-78EC-88A3-EE65-6AED6360F373}"/>
              </a:ext>
            </a:extLst>
          </p:cNvPr>
          <p:cNvPicPr>
            <a:picLocks noChangeAspect="1"/>
          </p:cNvPicPr>
          <p:nvPr/>
        </p:nvPicPr>
        <p:blipFill>
          <a:blip r:embed="rId2"/>
          <a:stretch>
            <a:fillRect/>
          </a:stretch>
        </p:blipFill>
        <p:spPr>
          <a:xfrm>
            <a:off x="245326" y="1045322"/>
            <a:ext cx="11162371" cy="549746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5628890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DA6123-0ED5-01AD-0040-E29B437D1E34}"/>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C84A1EE-4116-40C0-DBF4-F315A9366802}"/>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4F11C3A9-BA02-A2F3-5283-B8BE4513CD82}"/>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E40AF518-C0EA-F6B6-90E3-B08EC908E556}"/>
              </a:ext>
            </a:extLst>
          </p:cNvPr>
          <p:cNvPicPr>
            <a:picLocks noChangeAspect="1"/>
          </p:cNvPicPr>
          <p:nvPr/>
        </p:nvPicPr>
        <p:blipFill>
          <a:blip r:embed="rId2"/>
          <a:stretch>
            <a:fillRect/>
          </a:stretch>
        </p:blipFill>
        <p:spPr>
          <a:xfrm>
            <a:off x="1757801" y="1006116"/>
            <a:ext cx="8676397" cy="558000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4427622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8E8B33-53E9-393C-8538-59C2BB1814F7}"/>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DFFF4789-7188-C065-8C4D-7A9EE05C5958}"/>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BAAC019A-CB7A-CC79-AB65-D756D62350B7}"/>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3E0687D5-7522-8D40-9586-A62D494B0088}"/>
              </a:ext>
            </a:extLst>
          </p:cNvPr>
          <p:cNvPicPr>
            <a:picLocks noChangeAspect="1"/>
          </p:cNvPicPr>
          <p:nvPr/>
        </p:nvPicPr>
        <p:blipFill>
          <a:blip r:embed="rId2"/>
          <a:stretch>
            <a:fillRect/>
          </a:stretch>
        </p:blipFill>
        <p:spPr>
          <a:xfrm>
            <a:off x="1722074" y="938292"/>
            <a:ext cx="8747852" cy="5647832"/>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9670706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DE0665-BB39-B667-F7A0-23B57F73DE0D}"/>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6F29DA8-4D4F-8F08-FD02-9328DD5EF493}"/>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B305C77D-52DB-9918-88D1-66A71506F822}"/>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1930980F-AE5C-D679-8BEF-09C50664F40F}"/>
              </a:ext>
            </a:extLst>
          </p:cNvPr>
          <p:cNvPicPr>
            <a:picLocks noChangeAspect="1"/>
          </p:cNvPicPr>
          <p:nvPr/>
        </p:nvPicPr>
        <p:blipFill>
          <a:blip r:embed="rId2"/>
          <a:stretch>
            <a:fillRect/>
          </a:stretch>
        </p:blipFill>
        <p:spPr>
          <a:xfrm>
            <a:off x="1691397" y="941001"/>
            <a:ext cx="8701538" cy="5645123"/>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4470058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33CFCC1-A323-E6BC-1E49-29083C9A7A6B}"/>
              </a:ext>
            </a:extLst>
          </p:cNvPr>
          <p:cNvSpPr/>
          <p:nvPr/>
        </p:nvSpPr>
        <p:spPr>
          <a:xfrm>
            <a:off x="2615755" y="0"/>
            <a:ext cx="6912429" cy="5889171"/>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itle 1">
            <a:extLst>
              <a:ext uri="{FF2B5EF4-FFF2-40B4-BE49-F238E27FC236}">
                <a16:creationId xmlns:a16="http://schemas.microsoft.com/office/drawing/2014/main" id="{0EF70A51-C9E0-A53A-E7D3-4A8C7EE0986B}"/>
              </a:ext>
            </a:extLst>
          </p:cNvPr>
          <p:cNvSpPr>
            <a:spLocks noGrp="1"/>
          </p:cNvSpPr>
          <p:nvPr>
            <p:ph type="title"/>
          </p:nvPr>
        </p:nvSpPr>
        <p:spPr>
          <a:xfrm>
            <a:off x="596464" y="663833"/>
            <a:ext cx="10999072" cy="5748050"/>
          </a:xfrm>
          <a:solidFill>
            <a:schemeClr val="bg1"/>
          </a:solidFill>
          <a:effectLst>
            <a:outerShdw blurRad="50800" dist="38100" dir="2700000" algn="tl" rotWithShape="0">
              <a:prstClr val="black">
                <a:alpha val="40000"/>
              </a:prstClr>
            </a:outerShdw>
          </a:effectLst>
        </p:spPr>
        <p:txBody>
          <a:bodyPr vert="horz" lIns="91440" tIns="45720" rIns="91440" bIns="45720" rtlCol="0" anchor="ctr">
            <a:normAutofit/>
          </a:bodyPr>
          <a:lstStyle/>
          <a:p>
            <a:pPr algn="ct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endParaRPr lang="en-US" sz="6600" kern="1200" dirty="0">
              <a:latin typeface="Calibri"/>
              <a:cs typeface="Calibri"/>
            </a:endParaRPr>
          </a:p>
        </p:txBody>
      </p:sp>
      <p:sp>
        <p:nvSpPr>
          <p:cNvPr id="6" name="Rectangle 5">
            <a:extLst>
              <a:ext uri="{FF2B5EF4-FFF2-40B4-BE49-F238E27FC236}">
                <a16:creationId xmlns:a16="http://schemas.microsoft.com/office/drawing/2014/main" id="{0B3F4E73-C7F0-6DCC-CD6E-A9CB40BDFF76}"/>
              </a:ext>
            </a:extLst>
          </p:cNvPr>
          <p:cNvSpPr/>
          <p:nvPr/>
        </p:nvSpPr>
        <p:spPr>
          <a:xfrm>
            <a:off x="2615755" y="6411883"/>
            <a:ext cx="6912429" cy="239486"/>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8" name="TextBox 7">
            <a:extLst>
              <a:ext uri="{FF2B5EF4-FFF2-40B4-BE49-F238E27FC236}">
                <a16:creationId xmlns:a16="http://schemas.microsoft.com/office/drawing/2014/main" id="{1B8A2E73-77AD-2DB2-7F1E-1AA0CB34323D}"/>
              </a:ext>
            </a:extLst>
          </p:cNvPr>
          <p:cNvSpPr txBox="1"/>
          <p:nvPr/>
        </p:nvSpPr>
        <p:spPr>
          <a:xfrm>
            <a:off x="942411" y="2367036"/>
            <a:ext cx="9991492" cy="4093428"/>
          </a:xfrm>
          <a:prstGeom prst="rect">
            <a:avLst/>
          </a:prstGeom>
          <a:noFill/>
        </p:spPr>
        <p:txBody>
          <a:bodyPr wrap="square" rtlCol="0">
            <a:spAutoFit/>
          </a:bodyPr>
          <a:lstStyle/>
          <a:p>
            <a:pPr marL="342900" indent="-342900">
              <a:buFont typeface="Arial" panose="020B0604020202020204" pitchFamily="34" charset="0"/>
              <a:buChar char="•"/>
            </a:pPr>
            <a:r>
              <a:rPr lang="en-US" sz="2000" b="1" dirty="0"/>
              <a:t>Crash Date/Time </a:t>
            </a:r>
            <a:r>
              <a:rPr lang="en-US" sz="2000" dirty="0"/>
              <a:t>- Date and Time of crash.</a:t>
            </a:r>
          </a:p>
          <a:p>
            <a:pPr marL="342900" indent="-342900">
              <a:buFont typeface="Arial" panose="020B0604020202020204" pitchFamily="34" charset="0"/>
              <a:buChar char="•"/>
            </a:pPr>
            <a:r>
              <a:rPr lang="en-US" sz="2000" b="1" dirty="0"/>
              <a:t>Collision Type</a:t>
            </a:r>
            <a:r>
              <a:rPr lang="en-US" sz="2000" dirty="0"/>
              <a:t> - Type of collision.</a:t>
            </a:r>
          </a:p>
          <a:p>
            <a:pPr marL="342900" indent="-342900">
              <a:buFont typeface="Arial" panose="020B0604020202020204" pitchFamily="34" charset="0"/>
              <a:buChar char="•"/>
            </a:pPr>
            <a:r>
              <a:rPr lang="en-US" sz="2000" b="1" dirty="0"/>
              <a:t>Driver At Fault</a:t>
            </a:r>
            <a:r>
              <a:rPr lang="en-US" sz="2000" dirty="0"/>
              <a:t> - Whether this driver was at fault.</a:t>
            </a:r>
          </a:p>
          <a:p>
            <a:pPr marL="342900" indent="-342900">
              <a:buFont typeface="Arial" panose="020B0604020202020204" pitchFamily="34" charset="0"/>
              <a:buChar char="•"/>
            </a:pPr>
            <a:r>
              <a:rPr lang="en-US" sz="2000" b="1" dirty="0"/>
              <a:t>Injury Severity</a:t>
            </a:r>
            <a:r>
              <a:rPr lang="en-US" sz="2000" dirty="0"/>
              <a:t> - Severity of injury to this driver.</a:t>
            </a:r>
          </a:p>
          <a:p>
            <a:pPr marL="342900" indent="-342900">
              <a:buFont typeface="Arial" panose="020B0604020202020204" pitchFamily="34" charset="0"/>
              <a:buChar char="•"/>
            </a:pPr>
            <a:r>
              <a:rPr lang="en-US" sz="2000" b="1" dirty="0"/>
              <a:t>Vehicle Movement</a:t>
            </a:r>
            <a:r>
              <a:rPr lang="en-US" sz="2000" dirty="0"/>
              <a:t> - The movement of the vehicle at the time of the collision.</a:t>
            </a:r>
          </a:p>
          <a:p>
            <a:pPr marL="342900" indent="-342900">
              <a:buFont typeface="Arial" panose="020B0604020202020204" pitchFamily="34" charset="0"/>
              <a:buChar char="•"/>
            </a:pPr>
            <a:r>
              <a:rPr lang="en-US" sz="2000" b="1" dirty="0"/>
              <a:t>Traffic Control</a:t>
            </a:r>
            <a:r>
              <a:rPr lang="en-US" sz="2000" dirty="0"/>
              <a:t> - Signage or traffic control devices.</a:t>
            </a:r>
          </a:p>
          <a:p>
            <a:pPr marL="342900" indent="-342900">
              <a:buFont typeface="Arial" panose="020B0604020202020204" pitchFamily="34" charset="0"/>
              <a:buChar char="•"/>
            </a:pPr>
            <a:r>
              <a:rPr lang="en-US" sz="2000" b="1" dirty="0"/>
              <a:t>Weather</a:t>
            </a:r>
            <a:r>
              <a:rPr lang="en-US" sz="2000" dirty="0"/>
              <a:t> - Weather at collision location.</a:t>
            </a:r>
          </a:p>
          <a:p>
            <a:pPr marL="342900" indent="-342900">
              <a:buFont typeface="Arial" panose="020B0604020202020204" pitchFamily="34" charset="0"/>
              <a:buChar char="•"/>
            </a:pPr>
            <a:r>
              <a:rPr lang="en-US" sz="2000" b="1" dirty="0"/>
              <a:t>Surface Condition</a:t>
            </a:r>
            <a:r>
              <a:rPr lang="en-US" sz="2000" dirty="0"/>
              <a:t> - Condition of roadway surface.</a:t>
            </a:r>
          </a:p>
          <a:p>
            <a:pPr marL="342900" indent="-342900">
              <a:buFont typeface="Arial" panose="020B0604020202020204" pitchFamily="34" charset="0"/>
              <a:buChar char="•"/>
            </a:pPr>
            <a:r>
              <a:rPr lang="en-US" sz="2000" b="1" dirty="0"/>
              <a:t>Light</a:t>
            </a:r>
            <a:r>
              <a:rPr lang="en-US" sz="2000" dirty="0"/>
              <a:t> - Lighting conditions.</a:t>
            </a:r>
          </a:p>
          <a:p>
            <a:pPr marL="342900" indent="-342900">
              <a:buFont typeface="Arial" panose="020B0604020202020204" pitchFamily="34" charset="0"/>
              <a:buChar char="•"/>
            </a:pPr>
            <a:r>
              <a:rPr lang="en-US" sz="2000" b="1" dirty="0"/>
              <a:t>Driver Substance Abuse</a:t>
            </a:r>
            <a:r>
              <a:rPr lang="en-US" sz="2000" dirty="0"/>
              <a:t> - Substance abuse detected for all drivers involved.</a:t>
            </a:r>
          </a:p>
          <a:p>
            <a:pPr marL="342900" indent="-342900">
              <a:buFont typeface="Arial" panose="020B0604020202020204" pitchFamily="34" charset="0"/>
              <a:buChar char="•"/>
            </a:pPr>
            <a:r>
              <a:rPr lang="en-US" sz="2000" b="1" dirty="0"/>
              <a:t>Driver Distracted By</a:t>
            </a:r>
            <a:r>
              <a:rPr lang="en-US" sz="2000" dirty="0"/>
              <a:t> - The reason the driver was distracted.</a:t>
            </a:r>
          </a:p>
          <a:p>
            <a:pPr marL="342900" indent="-342900">
              <a:buFont typeface="Arial" panose="020B0604020202020204" pitchFamily="34" charset="0"/>
              <a:buChar char="•"/>
            </a:pPr>
            <a:r>
              <a:rPr lang="en-US" sz="2000" b="1" dirty="0"/>
              <a:t>Latitude</a:t>
            </a:r>
            <a:r>
              <a:rPr lang="en-US" sz="2000" dirty="0"/>
              <a:t> - Y coordinate of crash location.</a:t>
            </a:r>
          </a:p>
          <a:p>
            <a:pPr marL="342900" indent="-342900">
              <a:buFont typeface="Arial" panose="020B0604020202020204" pitchFamily="34" charset="0"/>
              <a:buChar char="•"/>
            </a:pPr>
            <a:r>
              <a:rPr lang="en-US" sz="2000" b="1" dirty="0"/>
              <a:t>Longitude</a:t>
            </a:r>
            <a:r>
              <a:rPr lang="en-US" sz="2000" dirty="0"/>
              <a:t> - X coordinate of crash location.</a:t>
            </a:r>
            <a:endParaRPr lang="en-IN" sz="2000" dirty="0"/>
          </a:p>
        </p:txBody>
      </p:sp>
      <p:sp>
        <p:nvSpPr>
          <p:cNvPr id="2" name="TextBox 1">
            <a:extLst>
              <a:ext uri="{FF2B5EF4-FFF2-40B4-BE49-F238E27FC236}">
                <a16:creationId xmlns:a16="http://schemas.microsoft.com/office/drawing/2014/main" id="{48C88C87-AAD0-E789-E97F-9118BB370995}"/>
              </a:ext>
            </a:extLst>
          </p:cNvPr>
          <p:cNvSpPr txBox="1"/>
          <p:nvPr/>
        </p:nvSpPr>
        <p:spPr>
          <a:xfrm>
            <a:off x="776869" y="703400"/>
            <a:ext cx="10638262" cy="1631216"/>
          </a:xfrm>
          <a:prstGeom prst="rect">
            <a:avLst/>
          </a:prstGeom>
          <a:noFill/>
        </p:spPr>
        <p:txBody>
          <a:bodyPr wrap="square" rtlCol="0">
            <a:spAutoFit/>
          </a:bodyPr>
          <a:lstStyle/>
          <a:p>
            <a:pPr algn="ctr"/>
            <a:r>
              <a:rPr lang="en-US" sz="2000" kern="1200" dirty="0">
                <a:latin typeface="Calibri"/>
                <a:ea typeface="+mj-lt"/>
                <a:cs typeface="+mj-lt"/>
              </a:rPr>
              <a:t>This dataset captures detailed road crash information, including crash date, location, road conditions, vehicle details, driver behavior, and environmental factors. It's designed to help analyze crash causes and outcomes.</a:t>
            </a:r>
            <a:br>
              <a:rPr lang="en-US" sz="2000" kern="1200" dirty="0">
                <a:latin typeface="Calibri"/>
                <a:ea typeface="+mj-lt"/>
                <a:cs typeface="+mj-lt"/>
              </a:rPr>
            </a:br>
            <a:br>
              <a:rPr lang="en-US" sz="2000" kern="1200" dirty="0">
                <a:latin typeface="Calibri"/>
                <a:ea typeface="+mj-lt"/>
                <a:cs typeface="+mj-lt"/>
              </a:rPr>
            </a:br>
            <a:r>
              <a:rPr lang="en-US" sz="2000" b="1" kern="1200" dirty="0">
                <a:latin typeface="Calibri"/>
                <a:ea typeface="+mj-lt"/>
                <a:cs typeface="+mj-lt"/>
              </a:rPr>
              <a:t>Key Columns</a:t>
            </a:r>
            <a:endParaRPr lang="en-IN" sz="2000" dirty="0"/>
          </a:p>
        </p:txBody>
      </p:sp>
    </p:spTree>
    <p:extLst>
      <p:ext uri="{BB962C8B-B14F-4D97-AF65-F5344CB8AC3E}">
        <p14:creationId xmlns:p14="http://schemas.microsoft.com/office/powerpoint/2010/main" val="335890709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AF339E-E249-0966-8C32-17CD05D87D3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8B96A5B9-F5E8-BD42-D2D2-E2FB50894039}"/>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E22208DB-21BE-5176-05C9-D4165715BE28}"/>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B41F1180-171F-1C13-1CB2-6D9E829972FA}"/>
              </a:ext>
            </a:extLst>
          </p:cNvPr>
          <p:cNvPicPr>
            <a:picLocks noChangeAspect="1"/>
          </p:cNvPicPr>
          <p:nvPr/>
        </p:nvPicPr>
        <p:blipFill>
          <a:blip r:embed="rId2"/>
          <a:stretch>
            <a:fillRect/>
          </a:stretch>
        </p:blipFill>
        <p:spPr>
          <a:xfrm>
            <a:off x="806599" y="1003022"/>
            <a:ext cx="10500734" cy="5571952"/>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82109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2E02BE9-277D-B174-846F-1E1481A3D53F}"/>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4D998C41-8C93-EACE-921C-40F9BD994477}"/>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919561F8-D105-CA3B-2DA9-C22E1CA98F43}"/>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C435BAB8-DD92-7965-0040-CE4FA89C6318}"/>
              </a:ext>
            </a:extLst>
          </p:cNvPr>
          <p:cNvSpPr txBox="1"/>
          <p:nvPr/>
        </p:nvSpPr>
        <p:spPr>
          <a:xfrm>
            <a:off x="359229" y="293914"/>
            <a:ext cx="10232571" cy="584775"/>
          </a:xfrm>
          <a:prstGeom prst="rect">
            <a:avLst/>
          </a:prstGeom>
          <a:noFill/>
        </p:spPr>
        <p:txBody>
          <a:bodyPr wrap="square" rtlCol="0">
            <a:spAutoFit/>
          </a:bodyPr>
          <a:lstStyle/>
          <a:p>
            <a:r>
              <a:rPr lang="en-US" sz="3200" dirty="0"/>
              <a:t>Managerial Insights</a:t>
            </a:r>
            <a:endParaRPr lang="en-IN" sz="3200" dirty="0"/>
          </a:p>
        </p:txBody>
      </p:sp>
      <p:sp>
        <p:nvSpPr>
          <p:cNvPr id="2" name="TextBox 1">
            <a:extLst>
              <a:ext uri="{FF2B5EF4-FFF2-40B4-BE49-F238E27FC236}">
                <a16:creationId xmlns:a16="http://schemas.microsoft.com/office/drawing/2014/main" id="{3E950774-0EBE-54A7-B50A-2666EB7F4944}"/>
              </a:ext>
            </a:extLst>
          </p:cNvPr>
          <p:cNvSpPr txBox="1"/>
          <p:nvPr/>
        </p:nvSpPr>
        <p:spPr>
          <a:xfrm>
            <a:off x="211873" y="2062977"/>
            <a:ext cx="5649683" cy="1323439"/>
          </a:xfrm>
          <a:prstGeom prst="rect">
            <a:avLst/>
          </a:prstGeom>
          <a:solidFill>
            <a:schemeClr val="bg1"/>
          </a:solidFill>
          <a:effectLst>
            <a:outerShdw blurRad="63500" sx="102000" sy="102000" algn="ctr" rotWithShape="0">
              <a:prstClr val="black">
                <a:alpha val="40000"/>
              </a:prstClr>
            </a:outerShdw>
          </a:effectLst>
        </p:spPr>
        <p:txBody>
          <a:bodyPr wrap="square" rtlCol="0">
            <a:spAutoFit/>
          </a:bodyPr>
          <a:lstStyle/>
          <a:p>
            <a:r>
              <a:rPr lang="en-US" sz="2000" dirty="0"/>
              <a:t>Use adjustable speed limits that change based on traffic or weather conditions. For example, speed limits could lower automatically if traffic is heavy or visibility is poor.</a:t>
            </a:r>
            <a:endParaRPr lang="en-IN" sz="2000" dirty="0"/>
          </a:p>
        </p:txBody>
      </p:sp>
      <p:pic>
        <p:nvPicPr>
          <p:cNvPr id="3" name="Picture 2">
            <a:extLst>
              <a:ext uri="{FF2B5EF4-FFF2-40B4-BE49-F238E27FC236}">
                <a16:creationId xmlns:a16="http://schemas.microsoft.com/office/drawing/2014/main" id="{CEE30A7B-5023-2D59-25CB-2DBBFF7642A3}"/>
              </a:ext>
            </a:extLst>
          </p:cNvPr>
          <p:cNvPicPr>
            <a:picLocks noChangeAspect="1"/>
          </p:cNvPicPr>
          <p:nvPr/>
        </p:nvPicPr>
        <p:blipFill>
          <a:blip r:embed="rId2"/>
          <a:stretch>
            <a:fillRect/>
          </a:stretch>
        </p:blipFill>
        <p:spPr>
          <a:xfrm>
            <a:off x="6096000" y="2059158"/>
            <a:ext cx="5649683" cy="4329802"/>
          </a:xfrm>
          <a:prstGeom prst="rect">
            <a:avLst/>
          </a:prstGeom>
          <a:effectLst>
            <a:outerShdw blurRad="63500" sx="102000" sy="102000" algn="ctr" rotWithShape="0">
              <a:prstClr val="black">
                <a:alpha val="40000"/>
              </a:prstClr>
            </a:outerShdw>
          </a:effectLst>
        </p:spPr>
      </p:pic>
      <p:pic>
        <p:nvPicPr>
          <p:cNvPr id="6" name="Picture 5">
            <a:extLst>
              <a:ext uri="{FF2B5EF4-FFF2-40B4-BE49-F238E27FC236}">
                <a16:creationId xmlns:a16="http://schemas.microsoft.com/office/drawing/2014/main" id="{8A380C97-2D13-820B-99AA-EEEEC9D683A4}"/>
              </a:ext>
            </a:extLst>
          </p:cNvPr>
          <p:cNvPicPr>
            <a:picLocks noChangeAspect="1"/>
          </p:cNvPicPr>
          <p:nvPr/>
        </p:nvPicPr>
        <p:blipFill>
          <a:blip r:embed="rId3"/>
          <a:srcRect b="10877"/>
          <a:stretch/>
        </p:blipFill>
        <p:spPr>
          <a:xfrm>
            <a:off x="1395046" y="3745831"/>
            <a:ext cx="3233101" cy="2526631"/>
          </a:xfrm>
          <a:prstGeom prst="rect">
            <a:avLst/>
          </a:prstGeom>
        </p:spPr>
      </p:pic>
    </p:spTree>
    <p:extLst>
      <p:ext uri="{BB962C8B-B14F-4D97-AF65-F5344CB8AC3E}">
        <p14:creationId xmlns:p14="http://schemas.microsoft.com/office/powerpoint/2010/main" val="37853915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F7C55F-A3AC-09F7-A7A6-94ACBB87F6A4}"/>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FEC8F6B-44EA-7391-D93C-5C5DE15304D4}"/>
              </a:ext>
            </a:extLst>
          </p:cNvPr>
          <p:cNvSpPr/>
          <p:nvPr/>
        </p:nvSpPr>
        <p:spPr>
          <a:xfrm>
            <a:off x="0" y="4420120"/>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B24C3E45-66DD-DC1A-7A15-F4F30FAFE788}"/>
              </a:ext>
            </a:extLst>
          </p:cNvPr>
          <p:cNvSpPr/>
          <p:nvPr/>
        </p:nvSpPr>
        <p:spPr>
          <a:xfrm>
            <a:off x="11647711" y="4420120"/>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0DC30EBA-CE68-C3FF-5F63-E14BF1F8F837}"/>
              </a:ext>
            </a:extLst>
          </p:cNvPr>
          <p:cNvSpPr txBox="1"/>
          <p:nvPr/>
        </p:nvSpPr>
        <p:spPr>
          <a:xfrm>
            <a:off x="304801" y="2000636"/>
            <a:ext cx="11582397" cy="2000548"/>
          </a:xfrm>
          <a:prstGeom prst="rect">
            <a:avLst/>
          </a:prstGeom>
          <a:noFill/>
        </p:spPr>
        <p:txBody>
          <a:bodyPr wrap="square" rtlCol="0">
            <a:spAutoFit/>
          </a:bodyPr>
          <a:lstStyle/>
          <a:p>
            <a:r>
              <a:rPr lang="en-US" sz="2800" dirty="0"/>
              <a:t>Finding #2: Higher Driver’s Fault rates found in Solo Crashes</a:t>
            </a:r>
            <a:endParaRPr lang="en-US" sz="2800" kern="1200" dirty="0">
              <a:latin typeface="Calibri"/>
              <a:cs typeface="Calibri"/>
            </a:endParaRPr>
          </a:p>
          <a:p>
            <a:endParaRPr lang="en-US" sz="2400" kern="1200" dirty="0">
              <a:latin typeface="Calibri"/>
              <a:cs typeface="Calibri"/>
            </a:endParaRPr>
          </a:p>
          <a:p>
            <a:r>
              <a:rPr lang="en-US" sz="2400" kern="1200" dirty="0">
                <a:latin typeface="Calibri"/>
                <a:cs typeface="Calibri"/>
              </a:rPr>
              <a:t>Collision types involving individual vehicle control (e.g., single vehicle, rear-end movement) exhibit higher fault rates. Situations with shared driver responsibilities (e.g., sideswipes, turns) tend to have lower fault rates.</a:t>
            </a:r>
          </a:p>
        </p:txBody>
      </p:sp>
    </p:spTree>
    <p:extLst>
      <p:ext uri="{BB962C8B-B14F-4D97-AF65-F5344CB8AC3E}">
        <p14:creationId xmlns:p14="http://schemas.microsoft.com/office/powerpoint/2010/main" val="254187876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ED8E67-2379-907D-FEB3-97417CFC6A7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7B036392-0ACD-6A6A-91BA-8A736A9A9B8E}"/>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DB4624BA-9B16-3515-C6C4-CE8CAFE67420}"/>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23295240-F89F-545D-762E-091EAF296462}"/>
              </a:ext>
            </a:extLst>
          </p:cNvPr>
          <p:cNvPicPr>
            <a:picLocks noChangeAspect="1"/>
          </p:cNvPicPr>
          <p:nvPr/>
        </p:nvPicPr>
        <p:blipFill>
          <a:blip r:embed="rId2"/>
          <a:stretch>
            <a:fillRect/>
          </a:stretch>
        </p:blipFill>
        <p:spPr>
          <a:xfrm>
            <a:off x="1003606" y="965370"/>
            <a:ext cx="10069551" cy="5645242"/>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42705033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0EA12F-C58D-D7C8-8F06-2BDECE5825F2}"/>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6F23316D-B262-1202-8115-E8EDE9825281}"/>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4BB55624-62F5-BBEC-7B4E-52A5F5213657}"/>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CE2A45C3-A2BD-580E-6B77-85F046B48DC7}"/>
              </a:ext>
            </a:extLst>
          </p:cNvPr>
          <p:cNvPicPr>
            <a:picLocks noChangeAspect="1"/>
          </p:cNvPicPr>
          <p:nvPr/>
        </p:nvPicPr>
        <p:blipFill>
          <a:blip r:embed="rId2"/>
          <a:stretch>
            <a:fillRect/>
          </a:stretch>
        </p:blipFill>
        <p:spPr>
          <a:xfrm>
            <a:off x="1292084" y="1101206"/>
            <a:ext cx="9581323" cy="5245774"/>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8653198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1C9132-67F5-F807-AAD8-7102267C557B}"/>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A3BAA5F4-5FE9-5695-FBCE-DBB60AB3537C}"/>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505A402D-3F77-A33D-F95B-00119DA45990}"/>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3BADA9D2-A85F-25AB-93A4-6B8657118CF0}"/>
              </a:ext>
            </a:extLst>
          </p:cNvPr>
          <p:cNvPicPr>
            <a:picLocks noChangeAspect="1"/>
          </p:cNvPicPr>
          <p:nvPr/>
        </p:nvPicPr>
        <p:blipFill>
          <a:blip r:embed="rId2"/>
          <a:stretch>
            <a:fillRect/>
          </a:stretch>
        </p:blipFill>
        <p:spPr>
          <a:xfrm>
            <a:off x="1192696" y="896407"/>
            <a:ext cx="9442174" cy="5305322"/>
          </a:xfrm>
          <a:prstGeom prst="rect">
            <a:avLst/>
          </a:prstGeom>
          <a:solidFill>
            <a:srgbClr val="FFFFFF">
              <a:shade val="85000"/>
            </a:srgbClr>
          </a:solidFill>
          <a:ln w="88900" cap="sq">
            <a:solidFill>
              <a:srgbClr val="FFFFFF"/>
            </a:solidFill>
            <a:miter lim="800000"/>
          </a:ln>
          <a:effectLst>
            <a:outerShdw blurRad="63500" sx="102000" sy="102000" algn="ctr" rotWithShape="0">
              <a:prstClr val="black">
                <a:alpha val="40000"/>
              </a:prst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25670460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49C6302-0FD7-A1F8-3721-F5FA4DF2E34C}"/>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D5C5F66-81A6-F3D8-9609-47A17423564C}"/>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4F7749B-8C43-FD18-B8A6-5EF17DD88DE2}"/>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0F0ECC87-CFCA-26E8-5E76-F897B5957FBB}"/>
              </a:ext>
            </a:extLst>
          </p:cNvPr>
          <p:cNvSpPr txBox="1"/>
          <p:nvPr/>
        </p:nvSpPr>
        <p:spPr>
          <a:xfrm>
            <a:off x="359229" y="293914"/>
            <a:ext cx="10232571" cy="584775"/>
          </a:xfrm>
          <a:prstGeom prst="rect">
            <a:avLst/>
          </a:prstGeom>
          <a:noFill/>
        </p:spPr>
        <p:txBody>
          <a:bodyPr wrap="square" rtlCol="0">
            <a:spAutoFit/>
          </a:bodyPr>
          <a:lstStyle/>
          <a:p>
            <a:r>
              <a:rPr lang="en-US" sz="3200" dirty="0"/>
              <a:t>Managerial Insights</a:t>
            </a:r>
            <a:endParaRPr lang="en-IN" sz="3200" dirty="0"/>
          </a:p>
        </p:txBody>
      </p:sp>
      <p:sp>
        <p:nvSpPr>
          <p:cNvPr id="2" name="TextBox 1">
            <a:extLst>
              <a:ext uri="{FF2B5EF4-FFF2-40B4-BE49-F238E27FC236}">
                <a16:creationId xmlns:a16="http://schemas.microsoft.com/office/drawing/2014/main" id="{BE1E766D-EB2A-FFF3-F036-E6F393F3491E}"/>
              </a:ext>
            </a:extLst>
          </p:cNvPr>
          <p:cNvSpPr txBox="1"/>
          <p:nvPr/>
        </p:nvSpPr>
        <p:spPr>
          <a:xfrm>
            <a:off x="349490" y="1817455"/>
            <a:ext cx="11273883" cy="1200329"/>
          </a:xfrm>
          <a:prstGeom prst="rect">
            <a:avLst/>
          </a:prstGeom>
          <a:solidFill>
            <a:schemeClr val="bg1"/>
          </a:solidFill>
          <a:effectLst>
            <a:outerShdw blurRad="63500" sx="102000" sy="102000" algn="ctr" rotWithShape="0">
              <a:prstClr val="black">
                <a:alpha val="40000"/>
              </a:prstClr>
            </a:outerShdw>
          </a:effectLst>
        </p:spPr>
        <p:txBody>
          <a:bodyPr wrap="square" rtlCol="0">
            <a:spAutoFit/>
          </a:bodyPr>
          <a:lstStyle/>
          <a:p>
            <a:r>
              <a:rPr lang="en-US" sz="2400" dirty="0"/>
              <a:t>Encourage the adoption of technologies like lane-keeping assist, adaptive cruise control, and automatic emergency braking by offering tax incentives or subsidies for vehicles equipped with ADAS (Advanced Driver Assistance Systems) features.</a:t>
            </a:r>
            <a:endParaRPr lang="en-IN" sz="2400" dirty="0"/>
          </a:p>
        </p:txBody>
      </p:sp>
      <p:pic>
        <p:nvPicPr>
          <p:cNvPr id="6" name="Picture 5">
            <a:extLst>
              <a:ext uri="{FF2B5EF4-FFF2-40B4-BE49-F238E27FC236}">
                <a16:creationId xmlns:a16="http://schemas.microsoft.com/office/drawing/2014/main" id="{7125B001-9C91-E30F-6D95-4D72FC98BB1F}"/>
              </a:ext>
            </a:extLst>
          </p:cNvPr>
          <p:cNvPicPr>
            <a:picLocks noChangeAspect="1"/>
          </p:cNvPicPr>
          <p:nvPr/>
        </p:nvPicPr>
        <p:blipFill>
          <a:blip r:embed="rId2"/>
          <a:srcRect l="6506" t="28187" r="5981"/>
          <a:stretch/>
        </p:blipFill>
        <p:spPr>
          <a:xfrm>
            <a:off x="1074819" y="3601452"/>
            <a:ext cx="9432758" cy="243413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6493180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839E5-9613-B879-4AAD-66DF85CF4A94}"/>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1BE76744-1EB0-E104-F7B4-D06D859B280B}"/>
              </a:ext>
            </a:extLst>
          </p:cNvPr>
          <p:cNvSpPr/>
          <p:nvPr/>
        </p:nvSpPr>
        <p:spPr>
          <a:xfrm>
            <a:off x="0" y="4364367"/>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29F90820-0403-A697-AEC6-A9F71A7C6EB6}"/>
              </a:ext>
            </a:extLst>
          </p:cNvPr>
          <p:cNvSpPr/>
          <p:nvPr/>
        </p:nvSpPr>
        <p:spPr>
          <a:xfrm>
            <a:off x="11647711" y="4364367"/>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C7C43AD6-BC62-5591-316B-1E9CFEB31D5D}"/>
              </a:ext>
            </a:extLst>
          </p:cNvPr>
          <p:cNvSpPr txBox="1"/>
          <p:nvPr/>
        </p:nvSpPr>
        <p:spPr>
          <a:xfrm>
            <a:off x="163286" y="2041288"/>
            <a:ext cx="11582397" cy="2062103"/>
          </a:xfrm>
          <a:prstGeom prst="rect">
            <a:avLst/>
          </a:prstGeom>
          <a:noFill/>
        </p:spPr>
        <p:txBody>
          <a:bodyPr wrap="square" rtlCol="0">
            <a:spAutoFit/>
          </a:bodyPr>
          <a:lstStyle/>
          <a:p>
            <a:r>
              <a:rPr lang="en-US" sz="2800" dirty="0"/>
              <a:t>Finding #3: </a:t>
            </a:r>
            <a:r>
              <a:rPr lang="en-US" sz="2800" kern="1200" dirty="0">
                <a:latin typeface="Calibri"/>
                <a:cs typeface="Calibri"/>
              </a:rPr>
              <a:t>Traffic control effectiveness</a:t>
            </a:r>
          </a:p>
          <a:p>
            <a:endParaRPr lang="en-US" sz="2800" kern="1200" dirty="0">
              <a:latin typeface="Calibri"/>
              <a:cs typeface="Calibri"/>
            </a:endParaRPr>
          </a:p>
          <a:p>
            <a:r>
              <a:rPr lang="en-US" sz="2400" kern="1200" dirty="0">
                <a:latin typeface="Calibri"/>
                <a:cs typeface="Calibri"/>
              </a:rPr>
              <a:t>The observation that accidents and severe accidents occur at nearly equal rates regardless of traffic controls suggests that the presence of controls alone is insufficient to mitigate accident risks.</a:t>
            </a:r>
          </a:p>
        </p:txBody>
      </p:sp>
    </p:spTree>
    <p:extLst>
      <p:ext uri="{BB962C8B-B14F-4D97-AF65-F5344CB8AC3E}">
        <p14:creationId xmlns:p14="http://schemas.microsoft.com/office/powerpoint/2010/main" val="42545163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063AD7-88B4-4D55-8E2C-87661BCE24FD}"/>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E5CE8229-3F10-AF92-0CE8-5D1C76B4491A}"/>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C7DBC25F-8567-1EE7-B349-73077C36BFFA}"/>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6" name="Picture 5">
            <a:extLst>
              <a:ext uri="{FF2B5EF4-FFF2-40B4-BE49-F238E27FC236}">
                <a16:creationId xmlns:a16="http://schemas.microsoft.com/office/drawing/2014/main" id="{6B6D0155-7A39-A0D9-9E7F-2BEE73EE25F4}"/>
              </a:ext>
            </a:extLst>
          </p:cNvPr>
          <p:cNvPicPr>
            <a:picLocks noChangeAspect="1"/>
          </p:cNvPicPr>
          <p:nvPr/>
        </p:nvPicPr>
        <p:blipFill>
          <a:blip r:embed="rId2"/>
          <a:stretch>
            <a:fillRect/>
          </a:stretch>
        </p:blipFill>
        <p:spPr>
          <a:xfrm>
            <a:off x="2468225" y="1019612"/>
            <a:ext cx="7255550" cy="5615363"/>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30197448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C9E8DD-95FE-78C5-8CDA-C90876DA4CAC}"/>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D06CDDD5-CED7-A905-E056-D1D9B560874F}"/>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590347ED-5135-BB3E-C0C9-93154AFDB253}"/>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3" name="Picture 2">
            <a:extLst>
              <a:ext uri="{FF2B5EF4-FFF2-40B4-BE49-F238E27FC236}">
                <a16:creationId xmlns:a16="http://schemas.microsoft.com/office/drawing/2014/main" id="{AD3508FE-F0D5-2093-08B1-26A2A216E2A0}"/>
              </a:ext>
            </a:extLst>
          </p:cNvPr>
          <p:cNvPicPr>
            <a:picLocks noChangeAspect="1"/>
          </p:cNvPicPr>
          <p:nvPr/>
        </p:nvPicPr>
        <p:blipFill>
          <a:blip r:embed="rId2"/>
          <a:stretch>
            <a:fillRect/>
          </a:stretch>
        </p:blipFill>
        <p:spPr>
          <a:xfrm>
            <a:off x="176029" y="2375262"/>
            <a:ext cx="11831444" cy="2107476"/>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42659384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124344-5A49-EFEC-8FDC-87924495DCBA}"/>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CCA5D9E2-1F76-4405-557D-6A76EABBD99F}"/>
              </a:ext>
            </a:extLst>
          </p:cNvPr>
          <p:cNvSpPr/>
          <p:nvPr/>
        </p:nvSpPr>
        <p:spPr>
          <a:xfrm>
            <a:off x="2582302" y="0"/>
            <a:ext cx="6912429" cy="5889171"/>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itle 1">
            <a:extLst>
              <a:ext uri="{FF2B5EF4-FFF2-40B4-BE49-F238E27FC236}">
                <a16:creationId xmlns:a16="http://schemas.microsoft.com/office/drawing/2014/main" id="{54E9AB01-A32C-6353-96B1-5F02B1FC5928}"/>
              </a:ext>
            </a:extLst>
          </p:cNvPr>
          <p:cNvSpPr>
            <a:spLocks noGrp="1"/>
          </p:cNvSpPr>
          <p:nvPr>
            <p:ph type="title"/>
          </p:nvPr>
        </p:nvSpPr>
        <p:spPr>
          <a:xfrm>
            <a:off x="596464" y="2040673"/>
            <a:ext cx="10999072" cy="2821259"/>
          </a:xfrm>
          <a:solidFill>
            <a:schemeClr val="bg1"/>
          </a:solidFill>
          <a:effectLst>
            <a:outerShdw blurRad="50800" dist="38100" dir="2700000" algn="tl" rotWithShape="0">
              <a:prstClr val="black">
                <a:alpha val="40000"/>
              </a:prstClr>
            </a:outerShdw>
          </a:effectLst>
        </p:spPr>
        <p:txBody>
          <a:bodyPr vert="horz" lIns="91440" tIns="45720" rIns="91440" bIns="45720" rtlCol="0" anchor="ctr">
            <a:normAutofit/>
          </a:bodyPr>
          <a:lstStyle/>
          <a:p>
            <a:pPr algn="ct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endParaRPr lang="en-US" sz="6600" kern="1200" dirty="0">
              <a:latin typeface="Calibri"/>
              <a:cs typeface="Calibri"/>
            </a:endParaRPr>
          </a:p>
        </p:txBody>
      </p:sp>
      <p:sp>
        <p:nvSpPr>
          <p:cNvPr id="6" name="Rectangle 5">
            <a:extLst>
              <a:ext uri="{FF2B5EF4-FFF2-40B4-BE49-F238E27FC236}">
                <a16:creationId xmlns:a16="http://schemas.microsoft.com/office/drawing/2014/main" id="{B84E510A-BD4C-5E14-2F14-13F80E536963}"/>
              </a:ext>
            </a:extLst>
          </p:cNvPr>
          <p:cNvSpPr/>
          <p:nvPr/>
        </p:nvSpPr>
        <p:spPr>
          <a:xfrm>
            <a:off x="2582302" y="6021593"/>
            <a:ext cx="6912429" cy="239486"/>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8610E4DF-7168-0EA8-5F42-6577F1007FFF}"/>
              </a:ext>
            </a:extLst>
          </p:cNvPr>
          <p:cNvSpPr txBox="1"/>
          <p:nvPr/>
        </p:nvSpPr>
        <p:spPr>
          <a:xfrm>
            <a:off x="3048930" y="3158914"/>
            <a:ext cx="6094140" cy="584775"/>
          </a:xfrm>
          <a:prstGeom prst="rect">
            <a:avLst/>
          </a:prstGeom>
          <a:noFill/>
        </p:spPr>
        <p:txBody>
          <a:bodyPr wrap="square">
            <a:spAutoFit/>
          </a:bodyPr>
          <a:lstStyle/>
          <a:p>
            <a:pPr algn="ctr"/>
            <a:r>
              <a:rPr lang="en-US" sz="3200" dirty="0"/>
              <a:t>Data Preparation &amp; Cleaning</a:t>
            </a:r>
            <a:endParaRPr lang="en-IN" sz="3200" dirty="0"/>
          </a:p>
        </p:txBody>
      </p:sp>
    </p:spTree>
    <p:extLst>
      <p:ext uri="{BB962C8B-B14F-4D97-AF65-F5344CB8AC3E}">
        <p14:creationId xmlns:p14="http://schemas.microsoft.com/office/powerpoint/2010/main" val="420660340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61B53DB-2022-FEC1-66CB-53288520FE7C}"/>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C0C04E48-2567-3B65-3F6C-284F64F4584F}"/>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D537F623-5376-ED27-4F67-80CE4E27F739}"/>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D794BB35-D157-09AC-2827-F22A8D004578}"/>
              </a:ext>
            </a:extLst>
          </p:cNvPr>
          <p:cNvSpPr txBox="1"/>
          <p:nvPr/>
        </p:nvSpPr>
        <p:spPr>
          <a:xfrm>
            <a:off x="359229" y="293914"/>
            <a:ext cx="10232571" cy="584775"/>
          </a:xfrm>
          <a:prstGeom prst="rect">
            <a:avLst/>
          </a:prstGeom>
          <a:noFill/>
        </p:spPr>
        <p:txBody>
          <a:bodyPr wrap="square" rtlCol="0">
            <a:spAutoFit/>
          </a:bodyPr>
          <a:lstStyle/>
          <a:p>
            <a:r>
              <a:rPr lang="en-US" sz="3200" dirty="0"/>
              <a:t>Managerial Insights</a:t>
            </a:r>
            <a:endParaRPr lang="en-IN" sz="3200" dirty="0"/>
          </a:p>
        </p:txBody>
      </p:sp>
      <p:sp>
        <p:nvSpPr>
          <p:cNvPr id="2" name="TextBox 1">
            <a:extLst>
              <a:ext uri="{FF2B5EF4-FFF2-40B4-BE49-F238E27FC236}">
                <a16:creationId xmlns:a16="http://schemas.microsoft.com/office/drawing/2014/main" id="{3D718761-5E93-51F7-978F-C72C1045928C}"/>
              </a:ext>
            </a:extLst>
          </p:cNvPr>
          <p:cNvSpPr txBox="1"/>
          <p:nvPr/>
        </p:nvSpPr>
        <p:spPr>
          <a:xfrm>
            <a:off x="513350" y="2050064"/>
            <a:ext cx="4347408" cy="4154984"/>
          </a:xfrm>
          <a:prstGeom prst="rect">
            <a:avLst/>
          </a:prstGeom>
          <a:solidFill>
            <a:schemeClr val="bg1"/>
          </a:solidFill>
          <a:effectLst>
            <a:outerShdw blurRad="63500" sx="102000" sy="102000" algn="ctr" rotWithShape="0">
              <a:prstClr val="black">
                <a:alpha val="40000"/>
              </a:prstClr>
            </a:outerShdw>
          </a:effectLst>
        </p:spPr>
        <p:txBody>
          <a:bodyPr wrap="square" rtlCol="0">
            <a:spAutoFit/>
          </a:bodyPr>
          <a:lstStyle/>
          <a:p>
            <a:r>
              <a:rPr lang="en-US" sz="2400" dirty="0"/>
              <a:t>Expand the use of roundabouts to replace traditional intersections, promoting slower speeds and reducing crash severity. Increase the implementation of pedestrian refuge islands and dedicated bike lanes, building on existing efforts, to better protect walkers and cyclists and minimize conflicts with vehicles.</a:t>
            </a:r>
            <a:endParaRPr lang="en-IN" sz="2400" dirty="0"/>
          </a:p>
        </p:txBody>
      </p:sp>
      <p:pic>
        <p:nvPicPr>
          <p:cNvPr id="8" name="Picture 7">
            <a:extLst>
              <a:ext uri="{FF2B5EF4-FFF2-40B4-BE49-F238E27FC236}">
                <a16:creationId xmlns:a16="http://schemas.microsoft.com/office/drawing/2014/main" id="{0D773633-9FED-B5F9-07B5-A7813E92D05D}"/>
              </a:ext>
            </a:extLst>
          </p:cNvPr>
          <p:cNvPicPr>
            <a:picLocks noChangeAspect="1"/>
          </p:cNvPicPr>
          <p:nvPr/>
        </p:nvPicPr>
        <p:blipFill>
          <a:blip r:embed="rId2"/>
          <a:stretch>
            <a:fillRect/>
          </a:stretch>
        </p:blipFill>
        <p:spPr>
          <a:xfrm>
            <a:off x="5226777" y="2050064"/>
            <a:ext cx="2959770" cy="2805439"/>
          </a:xfrm>
          <a:prstGeom prst="rect">
            <a:avLst/>
          </a:prstGeom>
          <a:effectLst>
            <a:outerShdw blurRad="63500" sx="102000" sy="102000" algn="ctr" rotWithShape="0">
              <a:prstClr val="black">
                <a:alpha val="40000"/>
              </a:prstClr>
            </a:outerShdw>
          </a:effectLst>
        </p:spPr>
      </p:pic>
      <p:pic>
        <p:nvPicPr>
          <p:cNvPr id="9" name="Picture 8">
            <a:extLst>
              <a:ext uri="{FF2B5EF4-FFF2-40B4-BE49-F238E27FC236}">
                <a16:creationId xmlns:a16="http://schemas.microsoft.com/office/drawing/2014/main" id="{BAE921EB-133D-BD50-B2B4-02A935A43268}"/>
              </a:ext>
            </a:extLst>
          </p:cNvPr>
          <p:cNvPicPr>
            <a:picLocks noChangeAspect="1"/>
          </p:cNvPicPr>
          <p:nvPr/>
        </p:nvPicPr>
        <p:blipFill>
          <a:blip r:embed="rId3"/>
          <a:stretch>
            <a:fillRect/>
          </a:stretch>
        </p:blipFill>
        <p:spPr>
          <a:xfrm>
            <a:off x="8344018" y="3788803"/>
            <a:ext cx="3144131" cy="258277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22780553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18EA02-6585-A50E-9690-4675BF5F9512}"/>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9107272E-6B28-B166-DDEA-F77027317CB1}"/>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28E19532-FF6C-4BA3-3CFD-CEED065213D2}"/>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extBox 5">
            <a:extLst>
              <a:ext uri="{FF2B5EF4-FFF2-40B4-BE49-F238E27FC236}">
                <a16:creationId xmlns:a16="http://schemas.microsoft.com/office/drawing/2014/main" id="{A511868A-AFE6-CBDF-C049-B1271C39F862}"/>
              </a:ext>
            </a:extLst>
          </p:cNvPr>
          <p:cNvSpPr txBox="1"/>
          <p:nvPr/>
        </p:nvSpPr>
        <p:spPr>
          <a:xfrm>
            <a:off x="3681761" y="900950"/>
            <a:ext cx="4828478" cy="584775"/>
          </a:xfrm>
          <a:prstGeom prst="rect">
            <a:avLst/>
          </a:prstGeom>
          <a:noFill/>
        </p:spPr>
        <p:txBody>
          <a:bodyPr wrap="square" rtlCol="0">
            <a:spAutoFit/>
          </a:bodyPr>
          <a:lstStyle/>
          <a:p>
            <a:pPr algn="ctr"/>
            <a:r>
              <a:rPr lang="en-US" sz="3200" dirty="0"/>
              <a:t>Q/A Session</a:t>
            </a:r>
            <a:endParaRPr lang="en-IN" sz="3200" dirty="0"/>
          </a:p>
        </p:txBody>
      </p:sp>
      <p:pic>
        <p:nvPicPr>
          <p:cNvPr id="3" name="Picture 2">
            <a:extLst>
              <a:ext uri="{FF2B5EF4-FFF2-40B4-BE49-F238E27FC236}">
                <a16:creationId xmlns:a16="http://schemas.microsoft.com/office/drawing/2014/main" id="{133022D5-32F9-2C7E-1E4D-EB92D9FA12CF}"/>
              </a:ext>
            </a:extLst>
          </p:cNvPr>
          <p:cNvPicPr>
            <a:picLocks noChangeAspect="1"/>
          </p:cNvPicPr>
          <p:nvPr/>
        </p:nvPicPr>
        <p:blipFill>
          <a:blip r:embed="rId2"/>
          <a:stretch>
            <a:fillRect/>
          </a:stretch>
        </p:blipFill>
        <p:spPr>
          <a:xfrm>
            <a:off x="0" y="1832591"/>
            <a:ext cx="12192000" cy="4352544"/>
          </a:xfrm>
          <a:prstGeom prst="rect">
            <a:avLst/>
          </a:prstGeom>
        </p:spPr>
      </p:pic>
    </p:spTree>
    <p:extLst>
      <p:ext uri="{BB962C8B-B14F-4D97-AF65-F5344CB8AC3E}">
        <p14:creationId xmlns:p14="http://schemas.microsoft.com/office/powerpoint/2010/main" val="153101447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FC6116-A9CC-6472-8EF2-22001066B1C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DCA571DF-14B2-4574-C92C-4B75C99F5622}"/>
              </a:ext>
            </a:extLst>
          </p:cNvPr>
          <p:cNvSpPr/>
          <p:nvPr/>
        </p:nvSpPr>
        <p:spPr>
          <a:xfrm>
            <a:off x="0" y="271876"/>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69475093-BEAC-1E58-668B-1619EF7E4130}"/>
              </a:ext>
            </a:extLst>
          </p:cNvPr>
          <p:cNvSpPr/>
          <p:nvPr/>
        </p:nvSpPr>
        <p:spPr>
          <a:xfrm>
            <a:off x="11647711" y="271876"/>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 name="Graphic 5" descr="Smiling Face with No Fill">
            <a:extLst>
              <a:ext uri="{FF2B5EF4-FFF2-40B4-BE49-F238E27FC236}">
                <a16:creationId xmlns:a16="http://schemas.microsoft.com/office/drawing/2014/main" id="{DCAB8EAA-FF88-CA32-6F61-9D6EBFD64B19}"/>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4128516" y="1651843"/>
            <a:ext cx="3325363" cy="3325363"/>
          </a:xfrm>
          <a:prstGeom prst="rect">
            <a:avLst/>
          </a:prstGeom>
        </p:spPr>
      </p:pic>
      <p:sp>
        <p:nvSpPr>
          <p:cNvPr id="6" name="TextBox 5">
            <a:extLst>
              <a:ext uri="{FF2B5EF4-FFF2-40B4-BE49-F238E27FC236}">
                <a16:creationId xmlns:a16="http://schemas.microsoft.com/office/drawing/2014/main" id="{8049A1A0-3951-4144-B0E0-1FB5A8EF1E5C}"/>
              </a:ext>
            </a:extLst>
          </p:cNvPr>
          <p:cNvSpPr txBox="1"/>
          <p:nvPr/>
        </p:nvSpPr>
        <p:spPr>
          <a:xfrm>
            <a:off x="3376958" y="5472950"/>
            <a:ext cx="4828478" cy="584775"/>
          </a:xfrm>
          <a:prstGeom prst="rect">
            <a:avLst/>
          </a:prstGeom>
          <a:noFill/>
        </p:spPr>
        <p:txBody>
          <a:bodyPr wrap="square" rtlCol="0">
            <a:spAutoFit/>
          </a:bodyPr>
          <a:lstStyle/>
          <a:p>
            <a:pPr algn="ctr"/>
            <a:r>
              <a:rPr lang="en-US" sz="3200" dirty="0"/>
              <a:t>Thank You</a:t>
            </a:r>
            <a:endParaRPr lang="en-IN" sz="3200" dirty="0"/>
          </a:p>
        </p:txBody>
      </p:sp>
    </p:spTree>
    <p:extLst>
      <p:ext uri="{BB962C8B-B14F-4D97-AF65-F5344CB8AC3E}">
        <p14:creationId xmlns:p14="http://schemas.microsoft.com/office/powerpoint/2010/main" val="26930562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CC6579C-1995-6C25-70F5-6AF27BD02228}"/>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4E07F8E5-DD04-6C51-68E1-79A135001DC8}"/>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itle 1">
            <a:extLst>
              <a:ext uri="{FF2B5EF4-FFF2-40B4-BE49-F238E27FC236}">
                <a16:creationId xmlns:a16="http://schemas.microsoft.com/office/drawing/2014/main" id="{52B2409D-F1A4-72D2-764E-E8C1B88BA1B2}"/>
              </a:ext>
            </a:extLst>
          </p:cNvPr>
          <p:cNvSpPr>
            <a:spLocks noGrp="1"/>
          </p:cNvSpPr>
          <p:nvPr>
            <p:ph type="title"/>
          </p:nvPr>
        </p:nvSpPr>
        <p:spPr>
          <a:xfrm>
            <a:off x="10885" y="1338748"/>
            <a:ext cx="11462658" cy="813437"/>
          </a:xfrm>
          <a:solidFill>
            <a:schemeClr val="bg1"/>
          </a:solidFill>
          <a:effectLst>
            <a:outerShdw blurRad="50800" dist="38100" dir="2700000" algn="tl" rotWithShape="0">
              <a:prstClr val="black">
                <a:alpha val="40000"/>
              </a:prstClr>
            </a:outerShdw>
          </a:effectLst>
        </p:spPr>
        <p:txBody>
          <a:bodyPr vert="horz" lIns="91440" tIns="45720" rIns="91440" bIns="45720" rtlCol="0" anchor="ctr">
            <a:normAutofit/>
          </a:bodyPr>
          <a:lstStyle/>
          <a:p>
            <a:r>
              <a:rPr lang="en-US" sz="2000" kern="1200" dirty="0">
                <a:latin typeface="Calibri"/>
                <a:cs typeface="Calibri"/>
              </a:rPr>
              <a:t>1. Dropped c</a:t>
            </a:r>
            <a:r>
              <a:rPr lang="en-US" sz="2000" dirty="0">
                <a:latin typeface="Calibri"/>
                <a:cs typeface="Calibri"/>
              </a:rPr>
              <a:t>olumns with more than 80% of </a:t>
            </a:r>
            <a:r>
              <a:rPr lang="en-US" sz="2000" dirty="0" err="1">
                <a:latin typeface="Calibri"/>
                <a:cs typeface="Calibri"/>
              </a:rPr>
              <a:t>NaN</a:t>
            </a:r>
            <a:r>
              <a:rPr lang="en-US" sz="2000" dirty="0">
                <a:latin typeface="Calibri"/>
                <a:cs typeface="Calibri"/>
              </a:rPr>
              <a:t> value on average</a:t>
            </a:r>
            <a:endParaRPr lang="en-US" sz="2000" kern="1200" dirty="0">
              <a:latin typeface="Calibri"/>
              <a:cs typeface="Calibri"/>
            </a:endParaRPr>
          </a:p>
        </p:txBody>
      </p:sp>
      <p:sp>
        <p:nvSpPr>
          <p:cNvPr id="7" name="TextBox 6">
            <a:extLst>
              <a:ext uri="{FF2B5EF4-FFF2-40B4-BE49-F238E27FC236}">
                <a16:creationId xmlns:a16="http://schemas.microsoft.com/office/drawing/2014/main" id="{04133802-CD17-8F4E-7F9E-647DEA2CF6DD}"/>
              </a:ext>
            </a:extLst>
          </p:cNvPr>
          <p:cNvSpPr txBox="1"/>
          <p:nvPr/>
        </p:nvSpPr>
        <p:spPr>
          <a:xfrm>
            <a:off x="359229" y="293914"/>
            <a:ext cx="10232571" cy="584775"/>
          </a:xfrm>
          <a:prstGeom prst="rect">
            <a:avLst/>
          </a:prstGeom>
          <a:noFill/>
        </p:spPr>
        <p:txBody>
          <a:bodyPr wrap="square" rtlCol="0">
            <a:spAutoFit/>
          </a:bodyPr>
          <a:lstStyle/>
          <a:p>
            <a:r>
              <a:rPr lang="en-US" sz="3200" dirty="0"/>
              <a:t>Data Preparation and Cleaning</a:t>
            </a:r>
            <a:endParaRPr lang="en-IN" sz="3200" dirty="0"/>
          </a:p>
        </p:txBody>
      </p:sp>
      <p:sp>
        <p:nvSpPr>
          <p:cNvPr id="20" name="TextBox 19">
            <a:extLst>
              <a:ext uri="{FF2B5EF4-FFF2-40B4-BE49-F238E27FC236}">
                <a16:creationId xmlns:a16="http://schemas.microsoft.com/office/drawing/2014/main" id="{CEF93AC5-5800-35B5-CF91-9118E5DC1311}"/>
              </a:ext>
            </a:extLst>
          </p:cNvPr>
          <p:cNvSpPr txBox="1"/>
          <p:nvPr/>
        </p:nvSpPr>
        <p:spPr>
          <a:xfrm>
            <a:off x="4962291" y="3654113"/>
            <a:ext cx="2267415" cy="369332"/>
          </a:xfrm>
          <a:prstGeom prst="rect">
            <a:avLst/>
          </a:prstGeom>
          <a:noFill/>
        </p:spPr>
        <p:txBody>
          <a:bodyPr wrap="square" rtlCol="0">
            <a:spAutoFit/>
          </a:bodyPr>
          <a:lstStyle/>
          <a:p>
            <a:pPr algn="ctr"/>
            <a:r>
              <a:rPr lang="en-US" sz="1800" b="1" i="1" dirty="0">
                <a:latin typeface="Calibri"/>
                <a:cs typeface="Calibri"/>
              </a:rPr>
              <a:t>Considered Columns</a:t>
            </a:r>
            <a:endParaRPr lang="en-IN" b="1" i="1" dirty="0"/>
          </a:p>
        </p:txBody>
      </p:sp>
      <p:pic>
        <p:nvPicPr>
          <p:cNvPr id="22" name="Picture 21">
            <a:extLst>
              <a:ext uri="{FF2B5EF4-FFF2-40B4-BE49-F238E27FC236}">
                <a16:creationId xmlns:a16="http://schemas.microsoft.com/office/drawing/2014/main" id="{FF5ADBCF-B3A1-99E5-BFC4-DCF361856A0E}"/>
              </a:ext>
            </a:extLst>
          </p:cNvPr>
          <p:cNvPicPr>
            <a:picLocks noChangeAspect="1"/>
          </p:cNvPicPr>
          <p:nvPr/>
        </p:nvPicPr>
        <p:blipFill>
          <a:blip r:embed="rId2"/>
          <a:stretch>
            <a:fillRect/>
          </a:stretch>
        </p:blipFill>
        <p:spPr>
          <a:xfrm>
            <a:off x="2028823" y="4097254"/>
            <a:ext cx="8134350" cy="2659803"/>
          </a:xfrm>
          <a:prstGeom prst="rect">
            <a:avLst/>
          </a:prstGeom>
          <a:effectLst>
            <a:outerShdw blurRad="63500" sx="102000" sy="102000" algn="ctr" rotWithShape="0">
              <a:prstClr val="black">
                <a:alpha val="40000"/>
              </a:prstClr>
            </a:outerShdw>
          </a:effectLst>
        </p:spPr>
      </p:pic>
      <p:pic>
        <p:nvPicPr>
          <p:cNvPr id="24" name="Picture 23">
            <a:extLst>
              <a:ext uri="{FF2B5EF4-FFF2-40B4-BE49-F238E27FC236}">
                <a16:creationId xmlns:a16="http://schemas.microsoft.com/office/drawing/2014/main" id="{CA2E1F17-4162-65B3-7CFF-B7FEEF01FE0F}"/>
              </a:ext>
            </a:extLst>
          </p:cNvPr>
          <p:cNvPicPr>
            <a:picLocks noChangeAspect="1"/>
          </p:cNvPicPr>
          <p:nvPr/>
        </p:nvPicPr>
        <p:blipFill>
          <a:blip r:embed="rId3"/>
          <a:stretch>
            <a:fillRect/>
          </a:stretch>
        </p:blipFill>
        <p:spPr>
          <a:xfrm>
            <a:off x="2028823" y="2360627"/>
            <a:ext cx="8134350" cy="1043981"/>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76645004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5614B9-9BF3-4AB3-977A-39D9CA4B1866}"/>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4F73BE4-F4D1-CE94-FAC1-7F301BB9EE4F}"/>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9221EF38-75A7-B488-84B3-0D488CD7C9A2}"/>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itle 1">
            <a:extLst>
              <a:ext uri="{FF2B5EF4-FFF2-40B4-BE49-F238E27FC236}">
                <a16:creationId xmlns:a16="http://schemas.microsoft.com/office/drawing/2014/main" id="{C868109A-2BAF-CA73-B926-2EA592C9C5B4}"/>
              </a:ext>
            </a:extLst>
          </p:cNvPr>
          <p:cNvSpPr>
            <a:spLocks noGrp="1"/>
          </p:cNvSpPr>
          <p:nvPr>
            <p:ph type="title"/>
          </p:nvPr>
        </p:nvSpPr>
        <p:spPr>
          <a:xfrm>
            <a:off x="10885" y="1338748"/>
            <a:ext cx="11462658" cy="813437"/>
          </a:xfrm>
          <a:solidFill>
            <a:schemeClr val="bg1"/>
          </a:solidFill>
          <a:effectLst>
            <a:outerShdw blurRad="50800" dist="38100" dir="2700000" algn="tl" rotWithShape="0">
              <a:prstClr val="black">
                <a:alpha val="40000"/>
              </a:prstClr>
            </a:outerShdw>
          </a:effectLst>
        </p:spPr>
        <p:txBody>
          <a:bodyPr vert="horz" lIns="91440" tIns="45720" rIns="91440" bIns="45720" rtlCol="0" anchor="ctr">
            <a:normAutofit/>
          </a:bodyPr>
          <a:lstStyle/>
          <a:p>
            <a:r>
              <a:rPr lang="en-US" sz="2000" dirty="0">
                <a:latin typeface="Calibri"/>
                <a:cs typeface="Calibri"/>
              </a:rPr>
              <a:t>2. Replaced missing and 'OTHER' values with 'UNKNOWN' for uniformity</a:t>
            </a:r>
            <a:endParaRPr lang="en-US" sz="2000" kern="1200" dirty="0">
              <a:latin typeface="Calibri"/>
              <a:cs typeface="Calibri"/>
            </a:endParaRPr>
          </a:p>
        </p:txBody>
      </p:sp>
      <p:sp>
        <p:nvSpPr>
          <p:cNvPr id="7" name="TextBox 6">
            <a:extLst>
              <a:ext uri="{FF2B5EF4-FFF2-40B4-BE49-F238E27FC236}">
                <a16:creationId xmlns:a16="http://schemas.microsoft.com/office/drawing/2014/main" id="{EDA18F1F-D130-7CF9-BDD9-6185B1004AE8}"/>
              </a:ext>
            </a:extLst>
          </p:cNvPr>
          <p:cNvSpPr txBox="1"/>
          <p:nvPr/>
        </p:nvSpPr>
        <p:spPr>
          <a:xfrm>
            <a:off x="359229" y="293914"/>
            <a:ext cx="10232571" cy="584775"/>
          </a:xfrm>
          <a:prstGeom prst="rect">
            <a:avLst/>
          </a:prstGeom>
          <a:noFill/>
        </p:spPr>
        <p:txBody>
          <a:bodyPr wrap="square" rtlCol="0">
            <a:spAutoFit/>
          </a:bodyPr>
          <a:lstStyle/>
          <a:p>
            <a:r>
              <a:rPr lang="en-US" sz="3200" dirty="0"/>
              <a:t>Data Preparation and Cleaning</a:t>
            </a:r>
            <a:endParaRPr lang="en-IN" sz="3200" dirty="0"/>
          </a:p>
        </p:txBody>
      </p:sp>
      <p:sp>
        <p:nvSpPr>
          <p:cNvPr id="3" name="TextBox 2">
            <a:extLst>
              <a:ext uri="{FF2B5EF4-FFF2-40B4-BE49-F238E27FC236}">
                <a16:creationId xmlns:a16="http://schemas.microsoft.com/office/drawing/2014/main" id="{569F0820-5727-60DE-6298-E193F7A6FDA9}"/>
              </a:ext>
            </a:extLst>
          </p:cNvPr>
          <p:cNvSpPr txBox="1"/>
          <p:nvPr/>
        </p:nvSpPr>
        <p:spPr>
          <a:xfrm>
            <a:off x="5036634" y="2479431"/>
            <a:ext cx="1405054" cy="369332"/>
          </a:xfrm>
          <a:prstGeom prst="rect">
            <a:avLst/>
          </a:prstGeom>
          <a:noFill/>
        </p:spPr>
        <p:txBody>
          <a:bodyPr wrap="square" rtlCol="0">
            <a:spAutoFit/>
          </a:bodyPr>
          <a:lstStyle/>
          <a:p>
            <a:pPr algn="ctr"/>
            <a:r>
              <a:rPr lang="en-US" b="1" i="1" dirty="0"/>
              <a:t>Before</a:t>
            </a:r>
            <a:endParaRPr lang="en-IN" b="1" i="1" dirty="0"/>
          </a:p>
        </p:txBody>
      </p:sp>
      <p:sp>
        <p:nvSpPr>
          <p:cNvPr id="8" name="TextBox 7">
            <a:extLst>
              <a:ext uri="{FF2B5EF4-FFF2-40B4-BE49-F238E27FC236}">
                <a16:creationId xmlns:a16="http://schemas.microsoft.com/office/drawing/2014/main" id="{2A9A1D5C-E3E4-D4A4-2270-C8B530C2685B}"/>
              </a:ext>
            </a:extLst>
          </p:cNvPr>
          <p:cNvSpPr txBox="1"/>
          <p:nvPr/>
        </p:nvSpPr>
        <p:spPr>
          <a:xfrm>
            <a:off x="5036634" y="4614459"/>
            <a:ext cx="1405054" cy="369332"/>
          </a:xfrm>
          <a:prstGeom prst="rect">
            <a:avLst/>
          </a:prstGeom>
          <a:noFill/>
        </p:spPr>
        <p:txBody>
          <a:bodyPr wrap="square" rtlCol="0">
            <a:spAutoFit/>
          </a:bodyPr>
          <a:lstStyle/>
          <a:p>
            <a:pPr algn="ctr"/>
            <a:r>
              <a:rPr lang="en-US" b="1" i="1" dirty="0"/>
              <a:t>After</a:t>
            </a:r>
            <a:endParaRPr lang="en-IN" b="1" i="1" dirty="0"/>
          </a:p>
        </p:txBody>
      </p:sp>
      <p:pic>
        <p:nvPicPr>
          <p:cNvPr id="10" name="Picture 9">
            <a:extLst>
              <a:ext uri="{FF2B5EF4-FFF2-40B4-BE49-F238E27FC236}">
                <a16:creationId xmlns:a16="http://schemas.microsoft.com/office/drawing/2014/main" id="{3B192705-7D11-BA5A-E912-7973A4806267}"/>
              </a:ext>
            </a:extLst>
          </p:cNvPr>
          <p:cNvPicPr>
            <a:picLocks noChangeAspect="1"/>
          </p:cNvPicPr>
          <p:nvPr/>
        </p:nvPicPr>
        <p:blipFill>
          <a:blip r:embed="rId2"/>
          <a:stretch>
            <a:fillRect/>
          </a:stretch>
        </p:blipFill>
        <p:spPr>
          <a:xfrm>
            <a:off x="232848" y="2945462"/>
            <a:ext cx="11196091" cy="1175589"/>
          </a:xfrm>
          <a:prstGeom prst="rect">
            <a:avLst/>
          </a:prstGeom>
          <a:effectLst>
            <a:outerShdw blurRad="63500" sx="102000" sy="102000" algn="ctr" rotWithShape="0">
              <a:prstClr val="black">
                <a:alpha val="40000"/>
              </a:prstClr>
            </a:outerShdw>
          </a:effectLst>
        </p:spPr>
      </p:pic>
      <p:pic>
        <p:nvPicPr>
          <p:cNvPr id="12" name="Picture 11">
            <a:extLst>
              <a:ext uri="{FF2B5EF4-FFF2-40B4-BE49-F238E27FC236}">
                <a16:creationId xmlns:a16="http://schemas.microsoft.com/office/drawing/2014/main" id="{C0DBD14B-5312-B032-1C8C-8DA48FB5F9C1}"/>
              </a:ext>
            </a:extLst>
          </p:cNvPr>
          <p:cNvPicPr>
            <a:picLocks noChangeAspect="1"/>
          </p:cNvPicPr>
          <p:nvPr/>
        </p:nvPicPr>
        <p:blipFill>
          <a:blip r:embed="rId3"/>
          <a:stretch>
            <a:fillRect/>
          </a:stretch>
        </p:blipFill>
        <p:spPr>
          <a:xfrm>
            <a:off x="232848" y="5122867"/>
            <a:ext cx="11196092" cy="1490480"/>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234001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C96C24-EF8F-7EF9-B80D-3A7059A71F69}"/>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86CDF8E9-5821-2C0C-BE5D-6E7F3D6B474E}"/>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807AB333-2AC2-968D-8015-BBBE0734A08A}"/>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itle 1">
            <a:extLst>
              <a:ext uri="{FF2B5EF4-FFF2-40B4-BE49-F238E27FC236}">
                <a16:creationId xmlns:a16="http://schemas.microsoft.com/office/drawing/2014/main" id="{6ABC4147-7418-8A2F-A0F7-D041944F859B}"/>
              </a:ext>
            </a:extLst>
          </p:cNvPr>
          <p:cNvSpPr>
            <a:spLocks noGrp="1"/>
          </p:cNvSpPr>
          <p:nvPr>
            <p:ph type="title"/>
          </p:nvPr>
        </p:nvSpPr>
        <p:spPr>
          <a:xfrm>
            <a:off x="10885" y="1338748"/>
            <a:ext cx="11462658" cy="813437"/>
          </a:xfrm>
          <a:solidFill>
            <a:schemeClr val="bg1"/>
          </a:solidFill>
          <a:effectLst>
            <a:outerShdw blurRad="50800" dist="38100" dir="2700000" algn="tl" rotWithShape="0">
              <a:prstClr val="black">
                <a:alpha val="40000"/>
              </a:prstClr>
            </a:outerShdw>
          </a:effectLst>
        </p:spPr>
        <p:txBody>
          <a:bodyPr vert="horz" lIns="91440" tIns="45720" rIns="91440" bIns="45720" rtlCol="0" anchor="ctr">
            <a:normAutofit/>
          </a:bodyPr>
          <a:lstStyle/>
          <a:p>
            <a:r>
              <a:rPr lang="en-US" sz="2000" dirty="0">
                <a:latin typeface="Calibri"/>
                <a:cs typeface="Calibri"/>
              </a:rPr>
              <a:t>3. Standardize text data - Converted all string columns to uppercase for consistency </a:t>
            </a:r>
            <a:endParaRPr lang="en-US" sz="2000" kern="1200" dirty="0">
              <a:latin typeface="Calibri"/>
              <a:cs typeface="Calibri"/>
            </a:endParaRPr>
          </a:p>
        </p:txBody>
      </p:sp>
      <p:sp>
        <p:nvSpPr>
          <p:cNvPr id="7" name="TextBox 6">
            <a:extLst>
              <a:ext uri="{FF2B5EF4-FFF2-40B4-BE49-F238E27FC236}">
                <a16:creationId xmlns:a16="http://schemas.microsoft.com/office/drawing/2014/main" id="{BC63154D-BFD1-1DB7-3330-D7310B1BEBDE}"/>
              </a:ext>
            </a:extLst>
          </p:cNvPr>
          <p:cNvSpPr txBox="1"/>
          <p:nvPr/>
        </p:nvSpPr>
        <p:spPr>
          <a:xfrm>
            <a:off x="359229" y="293914"/>
            <a:ext cx="10232571" cy="584775"/>
          </a:xfrm>
          <a:prstGeom prst="rect">
            <a:avLst/>
          </a:prstGeom>
          <a:noFill/>
        </p:spPr>
        <p:txBody>
          <a:bodyPr wrap="square" rtlCol="0">
            <a:spAutoFit/>
          </a:bodyPr>
          <a:lstStyle/>
          <a:p>
            <a:r>
              <a:rPr lang="en-US" sz="3200" dirty="0"/>
              <a:t>Data Preparation and Cleaning</a:t>
            </a:r>
            <a:endParaRPr lang="en-IN" sz="3200" dirty="0"/>
          </a:p>
        </p:txBody>
      </p:sp>
      <p:sp>
        <p:nvSpPr>
          <p:cNvPr id="9" name="TextBox 8">
            <a:extLst>
              <a:ext uri="{FF2B5EF4-FFF2-40B4-BE49-F238E27FC236}">
                <a16:creationId xmlns:a16="http://schemas.microsoft.com/office/drawing/2014/main" id="{FB645064-E918-416A-13D2-7BA6C60E01D3}"/>
              </a:ext>
            </a:extLst>
          </p:cNvPr>
          <p:cNvSpPr txBox="1"/>
          <p:nvPr/>
        </p:nvSpPr>
        <p:spPr>
          <a:xfrm>
            <a:off x="5036634" y="2345619"/>
            <a:ext cx="1405054" cy="369332"/>
          </a:xfrm>
          <a:prstGeom prst="rect">
            <a:avLst/>
          </a:prstGeom>
          <a:noFill/>
        </p:spPr>
        <p:txBody>
          <a:bodyPr wrap="square" rtlCol="0">
            <a:spAutoFit/>
          </a:bodyPr>
          <a:lstStyle/>
          <a:p>
            <a:pPr algn="ctr"/>
            <a:r>
              <a:rPr lang="en-US" b="1" i="1" dirty="0"/>
              <a:t>Before</a:t>
            </a:r>
            <a:endParaRPr lang="en-IN" b="1" i="1" dirty="0"/>
          </a:p>
        </p:txBody>
      </p:sp>
      <p:sp>
        <p:nvSpPr>
          <p:cNvPr id="10" name="TextBox 9">
            <a:extLst>
              <a:ext uri="{FF2B5EF4-FFF2-40B4-BE49-F238E27FC236}">
                <a16:creationId xmlns:a16="http://schemas.microsoft.com/office/drawing/2014/main" id="{68116FC0-F2E4-9960-E9CA-A4F92BF0B442}"/>
              </a:ext>
            </a:extLst>
          </p:cNvPr>
          <p:cNvSpPr txBox="1"/>
          <p:nvPr/>
        </p:nvSpPr>
        <p:spPr>
          <a:xfrm>
            <a:off x="5036634" y="4926696"/>
            <a:ext cx="1405054" cy="369332"/>
          </a:xfrm>
          <a:prstGeom prst="rect">
            <a:avLst/>
          </a:prstGeom>
          <a:noFill/>
        </p:spPr>
        <p:txBody>
          <a:bodyPr wrap="square" rtlCol="0">
            <a:spAutoFit/>
          </a:bodyPr>
          <a:lstStyle/>
          <a:p>
            <a:pPr algn="ctr"/>
            <a:r>
              <a:rPr lang="en-US" b="1" i="1" dirty="0"/>
              <a:t>After</a:t>
            </a:r>
            <a:endParaRPr lang="en-IN" b="1" i="1" dirty="0"/>
          </a:p>
        </p:txBody>
      </p:sp>
      <p:pic>
        <p:nvPicPr>
          <p:cNvPr id="14" name="Picture 13">
            <a:extLst>
              <a:ext uri="{FF2B5EF4-FFF2-40B4-BE49-F238E27FC236}">
                <a16:creationId xmlns:a16="http://schemas.microsoft.com/office/drawing/2014/main" id="{B6661AFE-1BA4-7852-104B-C0DE5B44B72A}"/>
              </a:ext>
            </a:extLst>
          </p:cNvPr>
          <p:cNvPicPr>
            <a:picLocks noChangeAspect="1"/>
          </p:cNvPicPr>
          <p:nvPr/>
        </p:nvPicPr>
        <p:blipFill>
          <a:blip r:embed="rId2"/>
          <a:stretch>
            <a:fillRect/>
          </a:stretch>
        </p:blipFill>
        <p:spPr>
          <a:xfrm>
            <a:off x="178419" y="2785260"/>
            <a:ext cx="11284241" cy="1177792"/>
          </a:xfrm>
          <a:prstGeom prst="rect">
            <a:avLst/>
          </a:prstGeom>
          <a:effectLst>
            <a:outerShdw blurRad="63500" sx="102000" sy="102000" algn="ctr" rotWithShape="0">
              <a:prstClr val="black">
                <a:alpha val="40000"/>
              </a:prstClr>
            </a:outerShdw>
          </a:effectLst>
        </p:spPr>
      </p:pic>
      <p:pic>
        <p:nvPicPr>
          <p:cNvPr id="16" name="Picture 15">
            <a:extLst>
              <a:ext uri="{FF2B5EF4-FFF2-40B4-BE49-F238E27FC236}">
                <a16:creationId xmlns:a16="http://schemas.microsoft.com/office/drawing/2014/main" id="{19885475-10E7-433A-07F2-586D3FB48270}"/>
              </a:ext>
            </a:extLst>
          </p:cNvPr>
          <p:cNvPicPr>
            <a:picLocks noChangeAspect="1"/>
          </p:cNvPicPr>
          <p:nvPr/>
        </p:nvPicPr>
        <p:blipFill>
          <a:blip r:embed="rId3"/>
          <a:stretch>
            <a:fillRect/>
          </a:stretch>
        </p:blipFill>
        <p:spPr>
          <a:xfrm>
            <a:off x="189304" y="5396388"/>
            <a:ext cx="11284239" cy="122010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33930080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566324-4AE5-22BC-BF9E-811B64C11751}"/>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87B9C0E8-E5A0-6778-BA42-B4FFFC5B9A8B}"/>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F59CE6FA-3CBC-999D-C041-30C393FDE1A7}"/>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itle 1">
            <a:extLst>
              <a:ext uri="{FF2B5EF4-FFF2-40B4-BE49-F238E27FC236}">
                <a16:creationId xmlns:a16="http://schemas.microsoft.com/office/drawing/2014/main" id="{4C6B0663-06C8-1BC7-1C03-96C4298A7BDD}"/>
              </a:ext>
            </a:extLst>
          </p:cNvPr>
          <p:cNvSpPr>
            <a:spLocks noGrp="1"/>
          </p:cNvSpPr>
          <p:nvPr>
            <p:ph type="title"/>
          </p:nvPr>
        </p:nvSpPr>
        <p:spPr>
          <a:xfrm>
            <a:off x="10885" y="1338748"/>
            <a:ext cx="11462658" cy="813437"/>
          </a:xfrm>
          <a:solidFill>
            <a:schemeClr val="bg1"/>
          </a:solidFill>
          <a:effectLst>
            <a:outerShdw blurRad="50800" dist="38100" dir="2700000" algn="tl" rotWithShape="0">
              <a:prstClr val="black">
                <a:alpha val="40000"/>
              </a:prstClr>
            </a:outerShdw>
          </a:effectLst>
        </p:spPr>
        <p:txBody>
          <a:bodyPr vert="horz" lIns="91440" tIns="45720" rIns="91440" bIns="45720" rtlCol="0" anchor="ctr">
            <a:normAutofit/>
          </a:bodyPr>
          <a:lstStyle/>
          <a:p>
            <a:r>
              <a:rPr lang="en-US" sz="2000" kern="1200" dirty="0">
                <a:latin typeface="Calibri"/>
                <a:cs typeface="Calibri"/>
              </a:rPr>
              <a:t>4. </a:t>
            </a:r>
            <a:r>
              <a:rPr lang="en-US" sz="2000" dirty="0">
                <a:latin typeface="Calibri"/>
                <a:cs typeface="Calibri"/>
              </a:rPr>
              <a:t>Column-wise cleaning for unique values (5 columns)</a:t>
            </a:r>
            <a:endParaRPr lang="en-US" sz="2000" kern="1200" dirty="0">
              <a:latin typeface="Calibri"/>
              <a:cs typeface="Calibri"/>
            </a:endParaRPr>
          </a:p>
        </p:txBody>
      </p:sp>
      <p:sp>
        <p:nvSpPr>
          <p:cNvPr id="7" name="TextBox 6">
            <a:extLst>
              <a:ext uri="{FF2B5EF4-FFF2-40B4-BE49-F238E27FC236}">
                <a16:creationId xmlns:a16="http://schemas.microsoft.com/office/drawing/2014/main" id="{97BA591E-3FDE-5D14-38C9-9083F0E8A537}"/>
              </a:ext>
            </a:extLst>
          </p:cNvPr>
          <p:cNvSpPr txBox="1"/>
          <p:nvPr/>
        </p:nvSpPr>
        <p:spPr>
          <a:xfrm>
            <a:off x="359229" y="293914"/>
            <a:ext cx="10232571" cy="584775"/>
          </a:xfrm>
          <a:prstGeom prst="rect">
            <a:avLst/>
          </a:prstGeom>
          <a:noFill/>
        </p:spPr>
        <p:txBody>
          <a:bodyPr wrap="square" rtlCol="0">
            <a:spAutoFit/>
          </a:bodyPr>
          <a:lstStyle/>
          <a:p>
            <a:r>
              <a:rPr lang="en-US" sz="3200" dirty="0"/>
              <a:t>Data Preparation and Cleaning</a:t>
            </a:r>
            <a:endParaRPr lang="en-IN" sz="3200" dirty="0"/>
          </a:p>
        </p:txBody>
      </p:sp>
      <p:sp>
        <p:nvSpPr>
          <p:cNvPr id="13" name="TextBox 12">
            <a:extLst>
              <a:ext uri="{FF2B5EF4-FFF2-40B4-BE49-F238E27FC236}">
                <a16:creationId xmlns:a16="http://schemas.microsoft.com/office/drawing/2014/main" id="{242C632F-52FD-9ED9-9D1A-BCBE9F029AA0}"/>
              </a:ext>
            </a:extLst>
          </p:cNvPr>
          <p:cNvSpPr txBox="1"/>
          <p:nvPr/>
        </p:nvSpPr>
        <p:spPr>
          <a:xfrm>
            <a:off x="5538439" y="2457129"/>
            <a:ext cx="1405054" cy="369332"/>
          </a:xfrm>
          <a:prstGeom prst="rect">
            <a:avLst/>
          </a:prstGeom>
          <a:noFill/>
        </p:spPr>
        <p:txBody>
          <a:bodyPr wrap="square" rtlCol="0">
            <a:spAutoFit/>
          </a:bodyPr>
          <a:lstStyle/>
          <a:p>
            <a:pPr algn="ctr"/>
            <a:r>
              <a:rPr lang="en-US" b="1" i="1" dirty="0"/>
              <a:t>Before</a:t>
            </a:r>
            <a:endParaRPr lang="en-IN" b="1" i="1" dirty="0"/>
          </a:p>
        </p:txBody>
      </p:sp>
      <p:sp>
        <p:nvSpPr>
          <p:cNvPr id="14" name="TextBox 13">
            <a:extLst>
              <a:ext uri="{FF2B5EF4-FFF2-40B4-BE49-F238E27FC236}">
                <a16:creationId xmlns:a16="http://schemas.microsoft.com/office/drawing/2014/main" id="{43537114-4EB7-23C9-C396-FF8F3B501168}"/>
              </a:ext>
            </a:extLst>
          </p:cNvPr>
          <p:cNvSpPr txBox="1"/>
          <p:nvPr/>
        </p:nvSpPr>
        <p:spPr>
          <a:xfrm>
            <a:off x="5538439" y="5144563"/>
            <a:ext cx="1405054" cy="369332"/>
          </a:xfrm>
          <a:prstGeom prst="rect">
            <a:avLst/>
          </a:prstGeom>
          <a:noFill/>
        </p:spPr>
        <p:txBody>
          <a:bodyPr wrap="square" rtlCol="0">
            <a:spAutoFit/>
          </a:bodyPr>
          <a:lstStyle/>
          <a:p>
            <a:pPr algn="ctr"/>
            <a:r>
              <a:rPr lang="en-US" b="1" i="1" dirty="0"/>
              <a:t>After</a:t>
            </a:r>
            <a:endParaRPr lang="en-IN" b="1" i="1" dirty="0"/>
          </a:p>
        </p:txBody>
      </p:sp>
      <p:pic>
        <p:nvPicPr>
          <p:cNvPr id="16" name="Picture 15">
            <a:extLst>
              <a:ext uri="{FF2B5EF4-FFF2-40B4-BE49-F238E27FC236}">
                <a16:creationId xmlns:a16="http://schemas.microsoft.com/office/drawing/2014/main" id="{C2209A7F-2734-6D37-B383-EB9C097ECC54}"/>
              </a:ext>
            </a:extLst>
          </p:cNvPr>
          <p:cNvPicPr>
            <a:picLocks noChangeAspect="1"/>
          </p:cNvPicPr>
          <p:nvPr/>
        </p:nvPicPr>
        <p:blipFill>
          <a:blip r:embed="rId2"/>
          <a:stretch>
            <a:fillRect/>
          </a:stretch>
        </p:blipFill>
        <p:spPr>
          <a:xfrm>
            <a:off x="1574644" y="2960821"/>
            <a:ext cx="8972550" cy="1559772"/>
          </a:xfrm>
          <a:prstGeom prst="rect">
            <a:avLst/>
          </a:prstGeom>
          <a:effectLst>
            <a:outerShdw blurRad="63500" sx="102000" sy="102000" algn="ctr" rotWithShape="0">
              <a:prstClr val="black">
                <a:alpha val="40000"/>
              </a:prstClr>
            </a:outerShdw>
          </a:effectLst>
        </p:spPr>
      </p:pic>
      <p:pic>
        <p:nvPicPr>
          <p:cNvPr id="18" name="Picture 17">
            <a:extLst>
              <a:ext uri="{FF2B5EF4-FFF2-40B4-BE49-F238E27FC236}">
                <a16:creationId xmlns:a16="http://schemas.microsoft.com/office/drawing/2014/main" id="{36CC019B-8775-65EB-0D5E-8CEAED3BFABF}"/>
              </a:ext>
            </a:extLst>
          </p:cNvPr>
          <p:cNvPicPr>
            <a:picLocks noChangeAspect="1"/>
          </p:cNvPicPr>
          <p:nvPr/>
        </p:nvPicPr>
        <p:blipFill>
          <a:blip r:embed="rId3"/>
          <a:stretch>
            <a:fillRect/>
          </a:stretch>
        </p:blipFill>
        <p:spPr>
          <a:xfrm>
            <a:off x="1574644" y="5627118"/>
            <a:ext cx="8972550" cy="1085850"/>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4660519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E17418F-65AC-4589-4622-4CC617BA5AA3}"/>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E13182A-9557-7DF8-EF08-B5FBDA825A45}"/>
              </a:ext>
            </a:extLst>
          </p:cNvPr>
          <p:cNvSpPr/>
          <p:nvPr/>
        </p:nvSpPr>
        <p:spPr>
          <a:xfrm>
            <a:off x="0" y="1197429"/>
            <a:ext cx="11582397"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FDD8D8E8-90CA-81DC-E7C0-5510A64C7012}"/>
              </a:ext>
            </a:extLst>
          </p:cNvPr>
          <p:cNvSpPr/>
          <p:nvPr/>
        </p:nvSpPr>
        <p:spPr>
          <a:xfrm>
            <a:off x="11647711" y="1197429"/>
            <a:ext cx="97972" cy="413657"/>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Title 1">
            <a:extLst>
              <a:ext uri="{FF2B5EF4-FFF2-40B4-BE49-F238E27FC236}">
                <a16:creationId xmlns:a16="http://schemas.microsoft.com/office/drawing/2014/main" id="{F0FDC1A8-D8CA-57E4-64A1-A911B069CFB2}"/>
              </a:ext>
            </a:extLst>
          </p:cNvPr>
          <p:cNvSpPr>
            <a:spLocks noGrp="1"/>
          </p:cNvSpPr>
          <p:nvPr>
            <p:ph type="title"/>
          </p:nvPr>
        </p:nvSpPr>
        <p:spPr>
          <a:xfrm>
            <a:off x="10885" y="1338748"/>
            <a:ext cx="11462658" cy="813437"/>
          </a:xfrm>
          <a:solidFill>
            <a:schemeClr val="bg1"/>
          </a:solidFill>
          <a:effectLst>
            <a:outerShdw blurRad="50800" dist="38100" dir="2700000" algn="tl" rotWithShape="0">
              <a:prstClr val="black">
                <a:alpha val="40000"/>
              </a:prstClr>
            </a:outerShdw>
          </a:effectLst>
        </p:spPr>
        <p:txBody>
          <a:bodyPr vert="horz" lIns="91440" tIns="45720" rIns="91440" bIns="45720" rtlCol="0" anchor="ctr">
            <a:normAutofit/>
          </a:bodyPr>
          <a:lstStyle/>
          <a:p>
            <a:r>
              <a:rPr lang="en-US" sz="2000" dirty="0">
                <a:latin typeface="Calibri"/>
                <a:cs typeface="Calibri"/>
              </a:rPr>
              <a:t>5. Crash Date/Time column converted to 24-hour format </a:t>
            </a:r>
            <a:endParaRPr lang="en-US" sz="2000" kern="1200" dirty="0">
              <a:latin typeface="Calibri"/>
              <a:cs typeface="Calibri"/>
            </a:endParaRPr>
          </a:p>
        </p:txBody>
      </p:sp>
      <p:sp>
        <p:nvSpPr>
          <p:cNvPr id="7" name="TextBox 6">
            <a:extLst>
              <a:ext uri="{FF2B5EF4-FFF2-40B4-BE49-F238E27FC236}">
                <a16:creationId xmlns:a16="http://schemas.microsoft.com/office/drawing/2014/main" id="{F64A9D38-4DA7-FE4C-1A8D-7368341007A3}"/>
              </a:ext>
            </a:extLst>
          </p:cNvPr>
          <p:cNvSpPr txBox="1"/>
          <p:nvPr/>
        </p:nvSpPr>
        <p:spPr>
          <a:xfrm>
            <a:off x="359229" y="293914"/>
            <a:ext cx="10232571" cy="584775"/>
          </a:xfrm>
          <a:prstGeom prst="rect">
            <a:avLst/>
          </a:prstGeom>
          <a:noFill/>
        </p:spPr>
        <p:txBody>
          <a:bodyPr wrap="square" rtlCol="0">
            <a:spAutoFit/>
          </a:bodyPr>
          <a:lstStyle/>
          <a:p>
            <a:r>
              <a:rPr lang="en-US" sz="3200" dirty="0"/>
              <a:t>Data Preparation and Cleaning</a:t>
            </a:r>
            <a:endParaRPr lang="en-IN" sz="3200" dirty="0"/>
          </a:p>
        </p:txBody>
      </p:sp>
      <p:sp>
        <p:nvSpPr>
          <p:cNvPr id="2" name="TextBox 1">
            <a:extLst>
              <a:ext uri="{FF2B5EF4-FFF2-40B4-BE49-F238E27FC236}">
                <a16:creationId xmlns:a16="http://schemas.microsoft.com/office/drawing/2014/main" id="{0CC7DE70-DD61-6728-8DD4-78017B6BCAF9}"/>
              </a:ext>
            </a:extLst>
          </p:cNvPr>
          <p:cNvSpPr txBox="1"/>
          <p:nvPr/>
        </p:nvSpPr>
        <p:spPr>
          <a:xfrm>
            <a:off x="5036634" y="2278713"/>
            <a:ext cx="1405054" cy="369332"/>
          </a:xfrm>
          <a:prstGeom prst="rect">
            <a:avLst/>
          </a:prstGeom>
          <a:noFill/>
        </p:spPr>
        <p:txBody>
          <a:bodyPr wrap="square" rtlCol="0">
            <a:spAutoFit/>
          </a:bodyPr>
          <a:lstStyle/>
          <a:p>
            <a:pPr algn="ctr"/>
            <a:r>
              <a:rPr lang="en-US" b="1" i="1" dirty="0"/>
              <a:t>Before</a:t>
            </a:r>
            <a:endParaRPr lang="en-IN" b="1" i="1" dirty="0"/>
          </a:p>
        </p:txBody>
      </p:sp>
      <p:sp>
        <p:nvSpPr>
          <p:cNvPr id="9" name="TextBox 8">
            <a:extLst>
              <a:ext uri="{FF2B5EF4-FFF2-40B4-BE49-F238E27FC236}">
                <a16:creationId xmlns:a16="http://schemas.microsoft.com/office/drawing/2014/main" id="{A35B82EE-BD69-4FA5-B86C-1263CB9D72C8}"/>
              </a:ext>
            </a:extLst>
          </p:cNvPr>
          <p:cNvSpPr txBox="1"/>
          <p:nvPr/>
        </p:nvSpPr>
        <p:spPr>
          <a:xfrm>
            <a:off x="5088671" y="4760252"/>
            <a:ext cx="1405054" cy="369332"/>
          </a:xfrm>
          <a:prstGeom prst="rect">
            <a:avLst/>
          </a:prstGeom>
          <a:noFill/>
        </p:spPr>
        <p:txBody>
          <a:bodyPr wrap="square" rtlCol="0">
            <a:spAutoFit/>
          </a:bodyPr>
          <a:lstStyle/>
          <a:p>
            <a:pPr algn="ctr"/>
            <a:r>
              <a:rPr lang="en-US" b="1" i="1" dirty="0"/>
              <a:t>After</a:t>
            </a:r>
            <a:endParaRPr lang="en-IN" b="1" i="1" dirty="0"/>
          </a:p>
        </p:txBody>
      </p:sp>
      <p:pic>
        <p:nvPicPr>
          <p:cNvPr id="13" name="Picture 12">
            <a:extLst>
              <a:ext uri="{FF2B5EF4-FFF2-40B4-BE49-F238E27FC236}">
                <a16:creationId xmlns:a16="http://schemas.microsoft.com/office/drawing/2014/main" id="{7250477C-CA22-8453-4B4A-E7FB7CE57800}"/>
              </a:ext>
            </a:extLst>
          </p:cNvPr>
          <p:cNvPicPr>
            <a:picLocks noChangeAspect="1"/>
          </p:cNvPicPr>
          <p:nvPr/>
        </p:nvPicPr>
        <p:blipFill>
          <a:blip r:embed="rId2"/>
          <a:stretch>
            <a:fillRect/>
          </a:stretch>
        </p:blipFill>
        <p:spPr>
          <a:xfrm>
            <a:off x="3910127" y="2715675"/>
            <a:ext cx="3713590" cy="1607615"/>
          </a:xfrm>
          <a:prstGeom prst="rect">
            <a:avLst/>
          </a:prstGeom>
          <a:effectLst>
            <a:outerShdw blurRad="63500" sx="102000" sy="102000" algn="ctr" rotWithShape="0">
              <a:prstClr val="black">
                <a:alpha val="40000"/>
              </a:prstClr>
            </a:outerShdw>
          </a:effectLst>
        </p:spPr>
      </p:pic>
      <p:pic>
        <p:nvPicPr>
          <p:cNvPr id="15" name="Picture 14">
            <a:extLst>
              <a:ext uri="{FF2B5EF4-FFF2-40B4-BE49-F238E27FC236}">
                <a16:creationId xmlns:a16="http://schemas.microsoft.com/office/drawing/2014/main" id="{B1BD259A-0761-6266-F891-F39632464EC1}"/>
              </a:ext>
            </a:extLst>
          </p:cNvPr>
          <p:cNvPicPr>
            <a:picLocks noChangeAspect="1"/>
          </p:cNvPicPr>
          <p:nvPr/>
        </p:nvPicPr>
        <p:blipFill>
          <a:blip r:embed="rId3"/>
          <a:stretch>
            <a:fillRect/>
          </a:stretch>
        </p:blipFill>
        <p:spPr>
          <a:xfrm>
            <a:off x="3882366" y="5129584"/>
            <a:ext cx="3713590" cy="1694218"/>
          </a:xfrm>
          <a:prstGeom prst="rect">
            <a:avLst/>
          </a:prstGeom>
          <a:effectLst>
            <a:outerShdw blurRad="63500" sx="102000" sy="102000" algn="ctr" rotWithShape="0">
              <a:prstClr val="black">
                <a:alpha val="40000"/>
              </a:prstClr>
            </a:outerShdw>
          </a:effectLst>
        </p:spPr>
      </p:pic>
    </p:spTree>
    <p:extLst>
      <p:ext uri="{BB962C8B-B14F-4D97-AF65-F5344CB8AC3E}">
        <p14:creationId xmlns:p14="http://schemas.microsoft.com/office/powerpoint/2010/main" val="15102308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0C5533-9DBD-FB25-5DDD-766FCE319F2E}"/>
            </a:ext>
          </a:extLst>
        </p:cNvPr>
        <p:cNvGrpSpPr/>
        <p:nvPr/>
      </p:nvGrpSpPr>
      <p:grpSpPr>
        <a:xfrm>
          <a:off x="0" y="0"/>
          <a:ext cx="0" cy="0"/>
          <a:chOff x="0" y="0"/>
          <a:chExt cx="0" cy="0"/>
        </a:xfrm>
      </p:grpSpPr>
      <p:sp>
        <p:nvSpPr>
          <p:cNvPr id="4" name="Rectangle 3">
            <a:extLst>
              <a:ext uri="{FF2B5EF4-FFF2-40B4-BE49-F238E27FC236}">
                <a16:creationId xmlns:a16="http://schemas.microsoft.com/office/drawing/2014/main" id="{BB5E8102-7012-FA08-FDE2-8085C17BF101}"/>
              </a:ext>
            </a:extLst>
          </p:cNvPr>
          <p:cNvSpPr/>
          <p:nvPr/>
        </p:nvSpPr>
        <p:spPr>
          <a:xfrm>
            <a:off x="2615755" y="0"/>
            <a:ext cx="6912429" cy="5889171"/>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Title 1">
            <a:extLst>
              <a:ext uri="{FF2B5EF4-FFF2-40B4-BE49-F238E27FC236}">
                <a16:creationId xmlns:a16="http://schemas.microsoft.com/office/drawing/2014/main" id="{4D42FFE8-0897-0DED-1B95-0673574FA1B1}"/>
              </a:ext>
            </a:extLst>
          </p:cNvPr>
          <p:cNvSpPr>
            <a:spLocks noGrp="1"/>
          </p:cNvSpPr>
          <p:nvPr>
            <p:ph type="title"/>
          </p:nvPr>
        </p:nvSpPr>
        <p:spPr>
          <a:xfrm>
            <a:off x="596464" y="2040673"/>
            <a:ext cx="10999072" cy="2821259"/>
          </a:xfrm>
          <a:solidFill>
            <a:schemeClr val="bg1"/>
          </a:solidFill>
          <a:effectLst>
            <a:outerShdw blurRad="50800" dist="38100" dir="2700000" algn="tl" rotWithShape="0">
              <a:prstClr val="black">
                <a:alpha val="40000"/>
              </a:prstClr>
            </a:outerShdw>
          </a:effectLst>
        </p:spPr>
        <p:txBody>
          <a:bodyPr vert="horz" lIns="91440" tIns="45720" rIns="91440" bIns="45720" rtlCol="0" anchor="ctr">
            <a:normAutofit/>
          </a:bodyPr>
          <a:lstStyle/>
          <a:p>
            <a:pPr algn="ct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br>
              <a:rPr lang="en-US" sz="3000" kern="1200" dirty="0">
                <a:latin typeface="Calibri"/>
                <a:ea typeface="+mj-lt"/>
                <a:cs typeface="+mj-lt"/>
              </a:rPr>
            </a:br>
            <a:endParaRPr lang="en-US" sz="6600" kern="1200" dirty="0">
              <a:latin typeface="Calibri"/>
              <a:cs typeface="Calibri"/>
            </a:endParaRPr>
          </a:p>
        </p:txBody>
      </p:sp>
      <p:sp>
        <p:nvSpPr>
          <p:cNvPr id="6" name="Rectangle 5">
            <a:extLst>
              <a:ext uri="{FF2B5EF4-FFF2-40B4-BE49-F238E27FC236}">
                <a16:creationId xmlns:a16="http://schemas.microsoft.com/office/drawing/2014/main" id="{F7A35FD0-8A2A-BFA1-66AE-3F9E46D0FD6B}"/>
              </a:ext>
            </a:extLst>
          </p:cNvPr>
          <p:cNvSpPr/>
          <p:nvPr/>
        </p:nvSpPr>
        <p:spPr>
          <a:xfrm>
            <a:off x="2615755" y="6021593"/>
            <a:ext cx="6912429" cy="239486"/>
          </a:xfrm>
          <a:prstGeom prst="rect">
            <a:avLst/>
          </a:prstGeom>
          <a:solidFill>
            <a:srgbClr val="FFC00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TextBox 2">
            <a:extLst>
              <a:ext uri="{FF2B5EF4-FFF2-40B4-BE49-F238E27FC236}">
                <a16:creationId xmlns:a16="http://schemas.microsoft.com/office/drawing/2014/main" id="{A001BB1C-FAA0-686C-9B55-3C65542445CE}"/>
              </a:ext>
            </a:extLst>
          </p:cNvPr>
          <p:cNvSpPr txBox="1"/>
          <p:nvPr/>
        </p:nvSpPr>
        <p:spPr>
          <a:xfrm>
            <a:off x="2891087" y="3158914"/>
            <a:ext cx="6094140" cy="584775"/>
          </a:xfrm>
          <a:prstGeom prst="rect">
            <a:avLst/>
          </a:prstGeom>
          <a:noFill/>
        </p:spPr>
        <p:txBody>
          <a:bodyPr wrap="square">
            <a:spAutoFit/>
          </a:bodyPr>
          <a:lstStyle/>
          <a:p>
            <a:pPr algn="ctr"/>
            <a:r>
              <a:rPr lang="en-US" sz="3200" dirty="0"/>
              <a:t>Data Exploration</a:t>
            </a:r>
            <a:endParaRPr lang="en-IN" sz="3200" dirty="0"/>
          </a:p>
        </p:txBody>
      </p:sp>
    </p:spTree>
    <p:extLst>
      <p:ext uri="{BB962C8B-B14F-4D97-AF65-F5344CB8AC3E}">
        <p14:creationId xmlns:p14="http://schemas.microsoft.com/office/powerpoint/2010/main" val="37333449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906</TotalTime>
  <Words>688</Words>
  <Application>Microsoft Office PowerPoint</Application>
  <PresentationFormat>Widescreen</PresentationFormat>
  <Paragraphs>73</Paragraphs>
  <Slides>32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Arial</vt:lpstr>
      <vt:lpstr>Calibri</vt:lpstr>
      <vt:lpstr>Calibri Light</vt:lpstr>
      <vt:lpstr>Office Theme</vt:lpstr>
      <vt:lpstr>PowerPoint Presentation</vt:lpstr>
      <vt:lpstr>          </vt:lpstr>
      <vt:lpstr>    </vt:lpstr>
      <vt:lpstr>1. Dropped columns with more than 80% of NaN value on average</vt:lpstr>
      <vt:lpstr>2. Replaced missing and 'OTHER' values with 'UNKNOWN' for uniformity</vt:lpstr>
      <vt:lpstr>3. Standardize text data - Converted all string columns to uppercase for consistency </vt:lpstr>
      <vt:lpstr>4. Column-wise cleaning for unique values (5 columns)</vt:lpstr>
      <vt:lpstr>5. Crash Date/Time column converted to 24-hour format </vt:lpstr>
      <vt:lpstr>    </vt:lpstr>
      <vt:lpstr>PowerPoint Presentation</vt:lpstr>
      <vt:lpstr>PowerPoint Presentation</vt:lpstr>
      <vt:lpstr>PowerPoint Presentation</vt:lpstr>
      <vt:lpstr>PowerPoint Presentation</vt:lpstr>
      <vt:lpstr>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divya parekh</dc:creator>
  <cp:lastModifiedBy>Maheshwari Bhandare</cp:lastModifiedBy>
  <cp:revision>57</cp:revision>
  <dcterms:created xsi:type="dcterms:W3CDTF">2024-11-28T03:53:53Z</dcterms:created>
  <dcterms:modified xsi:type="dcterms:W3CDTF">2024-12-07T04:23:49Z</dcterms:modified>
</cp:coreProperties>
</file>

<file path=docProps/thumbnail.jpeg>
</file>